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86" r:id="rId5"/>
    <p:sldId id="279" r:id="rId6"/>
    <p:sldId id="274" r:id="rId7"/>
    <p:sldId id="280" r:id="rId8"/>
    <p:sldId id="281" r:id="rId9"/>
    <p:sldId id="273" r:id="rId10"/>
    <p:sldId id="289" r:id="rId11"/>
    <p:sldId id="290" r:id="rId12"/>
    <p:sldId id="291" r:id="rId13"/>
    <p:sldId id="287" r:id="rId14"/>
    <p:sldId id="288" r:id="rId15"/>
    <p:sldId id="263" r:id="rId16"/>
    <p:sldId id="285" r:id="rId17"/>
    <p:sldId id="292" r:id="rId18"/>
    <p:sldId id="293" r:id="rId19"/>
    <p:sldId id="294" r:id="rId20"/>
    <p:sldId id="295" r:id="rId21"/>
    <p:sldId id="260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0A2"/>
    <a:srgbClr val="2C6A80"/>
    <a:srgbClr val="9BD4CC"/>
    <a:srgbClr val="436982"/>
    <a:srgbClr val="6491B0"/>
    <a:srgbClr val="2F728B"/>
    <a:srgbClr val="307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BA4CA-242C-40F2-AFC7-1AC6DDCAB435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2A187-060C-48C8-A788-B4928D1A8C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94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A187-060C-48C8-A788-B4928D1A8C8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595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2A7DF-EC96-4EE7-AC7B-AC40EB143D0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968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2A7DF-EC96-4EE7-AC7B-AC40EB143D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7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4897E-CF84-40F6-A694-18CF49A1B11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238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4897E-CF84-40F6-A694-18CF49A1B11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464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34897E-CF84-40F6-A694-18CF49A1B11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03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2A187-060C-48C8-A788-B4928D1A8C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4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2A187-060C-48C8-A788-B4928D1A8C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4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D2A187-060C-48C8-A788-B4928D1A8C8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64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A187-060C-48C8-A788-B4928D1A8C8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58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A187-060C-48C8-A788-B4928D1A8C8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729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A187-060C-48C8-A788-B4928D1A8C8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24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4897E-CF84-40F6-A694-18CF49A1B1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238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A187-060C-48C8-A788-B4928D1A8C8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6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4897E-CF84-40F6-A694-18CF49A1B11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510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A187-060C-48C8-A788-B4928D1A8C8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452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D2A187-060C-48C8-A788-B4928D1A8C8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902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4897E-CF84-40F6-A694-18CF49A1B1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90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AC975-25C1-4A53-B04A-2AB7E4B5B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BF6AFB7-9EE9-426F-AC29-02EFA5F1F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53ED13-2EF8-4563-B06F-B5ED8616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841C26-5EC9-4897-B486-ACC1B00B0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1520FA-EAE6-4C9D-9964-356F4406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49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6DCAF-10D5-47E9-A7EE-825F269F5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1F0DE1B-FC49-47CE-8A33-3917651D9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CB9296-126B-4C05-852A-73138BA4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A567C-A114-4208-8810-A6667BC9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D673C-5BF4-4DC1-8C42-EFB58D12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426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10BA93-9900-4FA6-9F8E-A7D87DED6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D1EE3F-AF45-4CE0-BFD7-A9BC829023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6F852-17EF-460F-8DA0-2570CE45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16E7B9-01DF-4258-A42A-6F5BAA1A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A927B-91F7-4598-93CF-96527C84C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76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ED1D9-11CB-429A-9ED2-7CEBD5C98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10D9BE-27C8-46B3-9E57-5C9E1427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29B1D-5614-48E5-9FB3-CD55E49F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3738C-4DCF-409D-B593-C85EE2A6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BED297-9E1B-45DD-9169-FCCEFD6E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46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A45B8-1C70-48DF-B23C-AA4CCE6A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1A308B-5EA6-4A0C-8DBE-BD6E24A3F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714297-9736-45EB-B0CA-295BACEB71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B527F1-953E-42DA-8FA2-4ADBA2DB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CDB5F7-9A2C-459A-98C6-722EAF85D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64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752C4-97F9-4497-BF8D-73F55BA8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DB7A09-833F-4BCC-8CA7-9D2048A1E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69734B-05C0-4522-AA41-B6B7C9657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C61639-06BB-4293-AC17-FABA4E59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8662FE-03D0-46FE-90F1-A9577A9F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5D8E44-1823-4505-90A7-107BC293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801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EBC2D-5623-41F1-9598-317706FB3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417151-80B8-431B-B18E-F0900993E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F72CAB-A009-4767-AB38-7ACE19620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6E9BC33-2E8C-4750-A04E-49AE945F7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3513EF3-0EF5-4118-B5A5-F12068528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E329A2-C923-4C05-A586-3C28B42FE9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A58E4A-1DD1-4B64-9E1C-3F2C9352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28001F-D519-4013-9E74-C4B948D4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95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9E7CA-FA4C-480F-9E2D-8734AA9A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C2328E-70D8-42B6-9FDD-CC1B67BA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03ADCC-9E6C-4ACB-B8A2-ED29F7DE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3F257A-0496-4700-AA42-863F4706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84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F0D0C5-0B14-4298-A667-412CD8AEED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5F6E04-CC18-4D26-8D0B-CA067528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24A95-9FCA-4045-A159-D89736168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79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0C1A7-FE58-478F-A4EF-2AE66C63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CB3F4-98E5-4741-9B7C-1143AA65E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6FE360-63DB-4315-A7C5-393901C8D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55E252-F929-4F28-BE03-D1479EFB3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BC7236-D548-4620-B2A3-770B7ED0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6DC5DE-D7F6-43C4-80A8-A49C6E5AA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352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4A55C-F228-422D-983E-A6EADBF8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6F0CFF3-A569-4DB9-B143-5C0DF1974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CA5FD0-9157-42D8-96EA-4D2242FD0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7B4453-C448-4A7D-9FEB-A1CC615D42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2ED884-A9BF-4F73-8A33-49CC88CA61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856A19-3D28-4272-861A-7D1686D1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2E393D-EFF5-4217-9ECC-AB7A9889B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9EACD6-847B-40C1-9014-7AC114FA9A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66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86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5A7985-1D37-44B3-92DD-FD0BE7261957}"/>
              </a:ext>
            </a:extLst>
          </p:cNvPr>
          <p:cNvGrpSpPr/>
          <p:nvPr/>
        </p:nvGrpSpPr>
        <p:grpSpPr>
          <a:xfrm>
            <a:off x="569602" y="-921225"/>
            <a:ext cx="11136187" cy="8047838"/>
            <a:chOff x="569602" y="-921225"/>
            <a:chExt cx="11136187" cy="804783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D4A0C5B-E2C7-483A-9A7D-3720AD203B45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E4C9D64-2C5D-4EF7-B52A-52A7C9D872F3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B69586-9C13-44B5-8C41-3946DC63C2E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5E5D6B-4679-450F-9CC6-CA83FC748D74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7F9159-49A4-40F5-923F-593BE288E03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ACE0DD-ADD6-4700-A8D0-D7284F43ADE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0D44AB7-B14C-4FD5-B5AC-1D94E7637BB4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28094796-58B0-423C-89F2-4CC3C40CECDB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84CEFA9-DDD8-47C3-9A4A-F0D1E9D8FE5B}"/>
              </a:ext>
            </a:extLst>
          </p:cNvPr>
          <p:cNvSpPr/>
          <p:nvPr/>
        </p:nvSpPr>
        <p:spPr>
          <a:xfrm>
            <a:off x="0" y="1480458"/>
            <a:ext cx="12192000" cy="38970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6000" sy="106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12FEE35-B309-402A-B2B2-0659C5519477}"/>
              </a:ext>
            </a:extLst>
          </p:cNvPr>
          <p:cNvSpPr/>
          <p:nvPr/>
        </p:nvSpPr>
        <p:spPr>
          <a:xfrm>
            <a:off x="3248186" y="2266441"/>
            <a:ext cx="572464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4369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5400" b="1" dirty="0">
                <a:solidFill>
                  <a:srgbClr val="4369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WebGIS</a:t>
            </a:r>
            <a:r>
              <a:rPr lang="zh-CN" altLang="en-US" sz="5400" b="1" dirty="0">
                <a:solidFill>
                  <a:srgbClr val="4369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5400" b="1" dirty="0">
              <a:solidFill>
                <a:srgbClr val="43698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5400" b="1" dirty="0">
                <a:solidFill>
                  <a:srgbClr val="4369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智慧景区服务系统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1DE436-DB25-4094-AE1E-FB64913F9526}"/>
              </a:ext>
            </a:extLst>
          </p:cNvPr>
          <p:cNvSpPr txBox="1"/>
          <p:nvPr/>
        </p:nvSpPr>
        <p:spPr>
          <a:xfrm>
            <a:off x="6563445" y="4801114"/>
            <a:ext cx="57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6491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小组成员：张清韵、刘敏、李嘉怡、潘志清、覃仕锋</a:t>
            </a:r>
          </a:p>
        </p:txBody>
      </p:sp>
    </p:spTree>
    <p:extLst>
      <p:ext uri="{BB962C8B-B14F-4D97-AF65-F5344CB8AC3E}">
        <p14:creationId xmlns:p14="http://schemas.microsoft.com/office/powerpoint/2010/main" val="3970827486"/>
      </p:ext>
    </p:extLst>
  </p:cSld>
  <p:clrMapOvr>
    <a:masterClrMapping/>
  </p:clrMapOvr>
  <p:transition spd="slow" advTm="7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5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4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47" tmFilter="0, 0; 0.125,0.2665; 0.25,0.4; 0.375,0.465; 0.5,0.5;  0.625,0.535; 0.75,0.6; 0.875,0.7335; 1,1">
                                          <p:stCondLst>
                                            <p:cond delay="74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73" tmFilter="0, 0; 0.125,0.2665; 0.25,0.4; 0.375,0.465; 0.5,0.5;  0.625,0.535; 0.75,0.6; 0.875,0.7335; 1,1">
                                          <p:stCondLst>
                                            <p:cond delay="149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85" tmFilter="0, 0; 0.125,0.2665; 0.25,0.4; 0.375,0.465; 0.5,0.5;  0.625,0.535; 0.75,0.6; 0.875,0.7335; 1,1">
                                          <p:stCondLst>
                                            <p:cond delay="18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9">
                                          <p:stCondLst>
                                            <p:cond delay="7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87" decel="50000">
                                          <p:stCondLst>
                                            <p:cond delay="76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9">
                                          <p:stCondLst>
                                            <p:cond delay="14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87" decel="50000">
                                          <p:stCondLst>
                                            <p:cond delay="150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9">
                                          <p:stCondLst>
                                            <p:cond delay="184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87" decel="50000">
                                          <p:stCondLst>
                                            <p:cond delay="18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9">
                                          <p:stCondLst>
                                            <p:cond delay="20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87" decel="50000">
                                          <p:stCondLst>
                                            <p:cond delay="20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29">
            <a:extLst>
              <a:ext uri="{FF2B5EF4-FFF2-40B4-BE49-F238E27FC236}">
                <a16:creationId xmlns:a16="http://schemas.microsoft.com/office/drawing/2014/main" id="{A85179E5-70C7-27EB-2E70-B4BC900847A1}"/>
              </a:ext>
            </a:extLst>
          </p:cNvPr>
          <p:cNvSpPr/>
          <p:nvPr/>
        </p:nvSpPr>
        <p:spPr>
          <a:xfrm rot="1003911">
            <a:off x="-1750094" y="-963489"/>
            <a:ext cx="3825436" cy="3526271"/>
          </a:xfrm>
          <a:prstGeom prst="ellipse">
            <a:avLst/>
          </a:prstGeom>
          <a:solidFill>
            <a:srgbClr val="30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2411921-1124-CD34-D06F-668343A97634}"/>
              </a:ext>
            </a:extLst>
          </p:cNvPr>
          <p:cNvSpPr txBox="1"/>
          <p:nvPr/>
        </p:nvSpPr>
        <p:spPr>
          <a:xfrm>
            <a:off x="162625" y="215236"/>
            <a:ext cx="19371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栅格功能：基于流水物理模拟的山谷线提取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2993477-047E-176E-AFE8-AD3B97756ABB}"/>
              </a:ext>
            </a:extLst>
          </p:cNvPr>
          <p:cNvSpPr/>
          <p:nvPr/>
        </p:nvSpPr>
        <p:spPr>
          <a:xfrm>
            <a:off x="-39079" y="1784896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B579269-B842-1D03-3C27-8C54F0F3BADA}"/>
              </a:ext>
            </a:extLst>
          </p:cNvPr>
          <p:cNvSpPr/>
          <p:nvPr/>
        </p:nvSpPr>
        <p:spPr>
          <a:xfrm rot="1626824">
            <a:off x="1199717" y="-1082697"/>
            <a:ext cx="2604479" cy="1881911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236B8CC-D78D-54F5-180F-C4D82892B60B}"/>
              </a:ext>
            </a:extLst>
          </p:cNvPr>
          <p:cNvSpPr/>
          <p:nvPr/>
        </p:nvSpPr>
        <p:spPr>
          <a:xfrm>
            <a:off x="9120706" y="645526"/>
            <a:ext cx="1874520" cy="10287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获取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DEM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数据并渲染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43FFB8E-FE0F-6B59-1BFC-8A8EDA73F92C}"/>
              </a:ext>
            </a:extLst>
          </p:cNvPr>
          <p:cNvSpPr/>
          <p:nvPr/>
        </p:nvSpPr>
        <p:spPr>
          <a:xfrm>
            <a:off x="9120706" y="1876336"/>
            <a:ext cx="1874520" cy="10287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计算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DEM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坡向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6BE195E-86C3-41B0-8D64-EE06F06E55CD}"/>
              </a:ext>
            </a:extLst>
          </p:cNvPr>
          <p:cNvSpPr/>
          <p:nvPr/>
        </p:nvSpPr>
        <p:spPr>
          <a:xfrm>
            <a:off x="9120706" y="3107145"/>
            <a:ext cx="1874520" cy="10287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计算累计栅格流量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FDE7002-1A0F-2130-E4E5-0F23F7C909D2}"/>
              </a:ext>
            </a:extLst>
          </p:cNvPr>
          <p:cNvSpPr/>
          <p:nvPr/>
        </p:nvSpPr>
        <p:spPr>
          <a:xfrm>
            <a:off x="9120706" y="4337954"/>
            <a:ext cx="1874520" cy="10287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后处理：二值化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2EF243E-6A3E-ABFB-0137-DC11F64B387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10057966" y="1674226"/>
            <a:ext cx="0" cy="2021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2367C2A-99E8-765A-890A-CB3B375E9192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10057966" y="2905036"/>
            <a:ext cx="0" cy="202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6FEA011-A235-B878-0BA5-72EA3E12D52C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10057966" y="4135845"/>
            <a:ext cx="0" cy="2021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2" name="图片 51">
            <a:extLst>
              <a:ext uri="{FF2B5EF4-FFF2-40B4-BE49-F238E27FC236}">
                <a16:creationId xmlns:a16="http://schemas.microsoft.com/office/drawing/2014/main" id="{437884F8-0206-036A-7605-3149AC21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2" y="891713"/>
            <a:ext cx="3430684" cy="289361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A90811C-2E6F-61CF-FE67-6E6697396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73" y="1537448"/>
            <a:ext cx="3474331" cy="283121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B51923B8-2CD0-0330-4EAA-89F4CDCFC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26" y="2321106"/>
            <a:ext cx="3896315" cy="319055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D7CA430A-C166-386F-2B7F-BF27AD8B1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064" y="3006090"/>
            <a:ext cx="4035485" cy="334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1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>
            <a:extLst>
              <a:ext uri="{FF2B5EF4-FFF2-40B4-BE49-F238E27FC236}">
                <a16:creationId xmlns:a16="http://schemas.microsoft.com/office/drawing/2014/main" id="{51652238-778F-3F4E-DC49-EB141E57C86B}"/>
              </a:ext>
            </a:extLst>
          </p:cNvPr>
          <p:cNvSpPr/>
          <p:nvPr/>
        </p:nvSpPr>
        <p:spPr>
          <a:xfrm>
            <a:off x="-1658069" y="5386982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E5E8A3E-4537-B905-B0F4-479E79CDD6C0}"/>
              </a:ext>
            </a:extLst>
          </p:cNvPr>
          <p:cNvSpPr/>
          <p:nvPr/>
        </p:nvSpPr>
        <p:spPr>
          <a:xfrm rot="2837432">
            <a:off x="-3581402" y="4447006"/>
            <a:ext cx="1562944" cy="1562943"/>
          </a:xfrm>
          <a:prstGeom prst="ellipse">
            <a:avLst/>
          </a:prstGeom>
          <a:solidFill>
            <a:srgbClr val="2EB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3F950CD-D254-D8EC-EF4F-42A61CAB0A22}"/>
              </a:ext>
            </a:extLst>
          </p:cNvPr>
          <p:cNvSpPr/>
          <p:nvPr/>
        </p:nvSpPr>
        <p:spPr>
          <a:xfrm rot="2837432">
            <a:off x="-4236643" y="2740997"/>
            <a:ext cx="2137162" cy="2137161"/>
          </a:xfrm>
          <a:prstGeom prst="ellipse">
            <a:avLst/>
          </a:prstGeom>
          <a:solidFill>
            <a:srgbClr val="30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2475943E-7CBF-BC1F-11C5-831C07F5B953}"/>
              </a:ext>
            </a:extLst>
          </p:cNvPr>
          <p:cNvSpPr/>
          <p:nvPr/>
        </p:nvSpPr>
        <p:spPr>
          <a:xfrm rot="2837432">
            <a:off x="-877267" y="6411710"/>
            <a:ext cx="2137162" cy="2137161"/>
          </a:xfrm>
          <a:prstGeom prst="ellipse">
            <a:avLst/>
          </a:prstGeom>
          <a:solidFill>
            <a:srgbClr val="436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D49BBF5-9442-FF41-C669-029A1526D183}"/>
              </a:ext>
            </a:extLst>
          </p:cNvPr>
          <p:cNvSpPr/>
          <p:nvPr/>
        </p:nvSpPr>
        <p:spPr>
          <a:xfrm>
            <a:off x="0" y="26278"/>
            <a:ext cx="11593375" cy="234051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function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mould1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sourceGridView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   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Renderer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GridView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getContext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1FA8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2d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),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191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297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stt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Stastic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get1DArray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colorramp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Renderer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ColorRamp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stt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sourceGridView.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draw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colorramp,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.height,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.width,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true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FA8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地形渲染视图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B04B473-6742-7E39-7295-7B7468D76A78}"/>
              </a:ext>
            </a:extLst>
          </p:cNvPr>
          <p:cNvSpPr/>
          <p:nvPr/>
        </p:nvSpPr>
        <p:spPr>
          <a:xfrm>
            <a:off x="106507" y="667618"/>
            <a:ext cx="11593375" cy="288828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function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mould2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: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HTMLCanvasElement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: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Raster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Raster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grid2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Raster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fromMatrix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getFlowDirection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gridview2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Renderer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GridView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getContext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1FA8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2d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),grid2,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191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297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gridview2.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draw_dispersed_custom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.height,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true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pan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CellValueRenderer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Stadard_Aspact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FA8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坡向测试视图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9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0.1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,[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8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16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32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64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128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}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AC498C9C-23F6-6D02-71FC-3128DA4E6F50}"/>
              </a:ext>
            </a:extLst>
          </p:cNvPr>
          <p:cNvSpPr/>
          <p:nvPr/>
        </p:nvSpPr>
        <p:spPr>
          <a:xfrm>
            <a:off x="306757" y="1058294"/>
            <a:ext cx="11593375" cy="370480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function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mould3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: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HTMLCanvasElement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Raster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grid2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Raster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fromMatrix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getAccumulationFlow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gridview2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Renderer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GridView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getContext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1FA8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2d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),grid2,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191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297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stt2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Stastic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(grid2.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get1DArray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colorramp2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Renderer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ColorRamp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(stt2);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gridview2.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draw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(colorramp2,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.height,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.width,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true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FA8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累积流量测试视图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5675242-FE4A-3C45-D43C-F638B1F767A0}"/>
              </a:ext>
            </a:extLst>
          </p:cNvPr>
          <p:cNvSpPr/>
          <p:nvPr/>
        </p:nvSpPr>
        <p:spPr>
          <a:xfrm>
            <a:off x="720021" y="1821075"/>
            <a:ext cx="11593375" cy="370480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function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mould4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: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HTMLCanvasElement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: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Raster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grid2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Raster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fromMatrix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sourceGrid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getAccumulationFlow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grid2.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reClassify_Binary_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100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gridview2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Renderer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GridView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getContext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1FA8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2d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),grid2,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191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297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0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stt2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Stastic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(grid2.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get1DArray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let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colorramp2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=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79C6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new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RV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Renderer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BE9FD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ColorRamp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(stt2);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    gridview2.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0FA7B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draw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(colorramp2,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.height,</a:t>
            </a: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FFB86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myCanvas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.width,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BD93F9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true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,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1FA8C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累积流量测试视图（重分类后）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9F284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"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8F8F2"/>
                </a:solidFill>
                <a:effectLst/>
                <a:uLnTx/>
                <a:uFillTx/>
                <a:latin typeface="Consolas" panose="020B0609020204030204" pitchFamily="49" charset="0"/>
                <a:ea typeface="等线" panose="02010600030101010101" pitchFamily="2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8F8F2"/>
              </a:solidFill>
              <a:effectLst/>
              <a:uLnTx/>
              <a:uFillTx/>
              <a:latin typeface="Consolas" panose="020B060902020403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100A6FC-C5CF-AD63-8A3E-F3DDD792FAC1}"/>
              </a:ext>
            </a:extLst>
          </p:cNvPr>
          <p:cNvSpPr/>
          <p:nvPr/>
        </p:nvSpPr>
        <p:spPr>
          <a:xfrm>
            <a:off x="1936569" y="5817536"/>
            <a:ext cx="1874520" cy="10287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获取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DEM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数据并渲染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C8B06F-11D2-3C5F-C6E9-98C4D3FAF29F}"/>
              </a:ext>
            </a:extLst>
          </p:cNvPr>
          <p:cNvSpPr/>
          <p:nvPr/>
        </p:nvSpPr>
        <p:spPr>
          <a:xfrm>
            <a:off x="4403998" y="5817536"/>
            <a:ext cx="1874520" cy="10287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计算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DEM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坡向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0D4A43-9E64-1049-8945-FC44C0E003D9}"/>
              </a:ext>
            </a:extLst>
          </p:cNvPr>
          <p:cNvSpPr/>
          <p:nvPr/>
        </p:nvSpPr>
        <p:spPr>
          <a:xfrm>
            <a:off x="6871427" y="5817536"/>
            <a:ext cx="1874520" cy="10287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计算累计栅格流量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B29791A-E4DB-CDCE-3F18-791911A6DA8F}"/>
              </a:ext>
            </a:extLst>
          </p:cNvPr>
          <p:cNvSpPr/>
          <p:nvPr/>
        </p:nvSpPr>
        <p:spPr>
          <a:xfrm>
            <a:off x="9338856" y="5817536"/>
            <a:ext cx="1874520" cy="10287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后处理：二值化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18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2BFC368-B943-F438-DE79-3E667E49082C}"/>
              </a:ext>
            </a:extLst>
          </p:cNvPr>
          <p:cNvSpPr/>
          <p:nvPr/>
        </p:nvSpPr>
        <p:spPr>
          <a:xfrm>
            <a:off x="-563379" y="4459617"/>
            <a:ext cx="3175954" cy="3526271"/>
          </a:xfrm>
          <a:prstGeom prst="ellipse">
            <a:avLst/>
          </a:prstGeom>
          <a:solidFill>
            <a:srgbClr val="30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RVGeo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简介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D6A3355-1624-2065-85B6-FEBDF019656D}"/>
              </a:ext>
            </a:extLst>
          </p:cNvPr>
          <p:cNvSpPr/>
          <p:nvPr/>
        </p:nvSpPr>
        <p:spPr>
          <a:xfrm>
            <a:off x="1675421" y="6382013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674113-E280-18A4-9336-1B8C58A2269F}"/>
              </a:ext>
            </a:extLst>
          </p:cNvPr>
          <p:cNvSpPr/>
          <p:nvPr/>
        </p:nvSpPr>
        <p:spPr>
          <a:xfrm rot="1626824">
            <a:off x="-2021066" y="4010003"/>
            <a:ext cx="2604479" cy="1881911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A74438A-C12A-9F40-607B-CCC4ED771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586"/>
            <a:ext cx="12172030" cy="14097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6644B39-16C4-1E78-C74B-CB0D3C20F5DA}"/>
              </a:ext>
            </a:extLst>
          </p:cNvPr>
          <p:cNvSpPr/>
          <p:nvPr/>
        </p:nvSpPr>
        <p:spPr>
          <a:xfrm>
            <a:off x="0" y="89646"/>
            <a:ext cx="1434353" cy="484939"/>
          </a:xfrm>
          <a:prstGeom prst="rect">
            <a:avLst/>
          </a:prstGeom>
          <a:solidFill>
            <a:srgbClr val="3472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关键技术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2FBC25-2241-567D-1140-1939400622E2}"/>
              </a:ext>
            </a:extLst>
          </p:cNvPr>
          <p:cNvSpPr/>
          <p:nvPr/>
        </p:nvSpPr>
        <p:spPr>
          <a:xfrm>
            <a:off x="869150" y="3277434"/>
            <a:ext cx="2445550" cy="484939"/>
          </a:xfrm>
          <a:prstGeom prst="rect">
            <a:avLst/>
          </a:prstGeom>
          <a:solidFill>
            <a:srgbClr val="3472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景点客流展示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A5EF890-6A88-FD25-D519-E3B564252482}"/>
              </a:ext>
            </a:extLst>
          </p:cNvPr>
          <p:cNvSpPr/>
          <p:nvPr/>
        </p:nvSpPr>
        <p:spPr>
          <a:xfrm>
            <a:off x="3551625" y="3277434"/>
            <a:ext cx="2445550" cy="484939"/>
          </a:xfrm>
          <a:prstGeom prst="rect">
            <a:avLst/>
          </a:prstGeom>
          <a:solidFill>
            <a:srgbClr val="3472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餐饮查询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5515E3E-9EBF-984B-F705-67C1EDD50521}"/>
              </a:ext>
            </a:extLst>
          </p:cNvPr>
          <p:cNvSpPr/>
          <p:nvPr/>
        </p:nvSpPr>
        <p:spPr>
          <a:xfrm>
            <a:off x="6115637" y="3277434"/>
            <a:ext cx="2445550" cy="484939"/>
          </a:xfrm>
          <a:prstGeom prst="rect">
            <a:avLst/>
          </a:prstGeom>
          <a:solidFill>
            <a:srgbClr val="3472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热力图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BBC8AFD-01B5-3138-520B-62DA1347DD08}"/>
              </a:ext>
            </a:extLst>
          </p:cNvPr>
          <p:cNvSpPr/>
          <p:nvPr/>
        </p:nvSpPr>
        <p:spPr>
          <a:xfrm>
            <a:off x="8679649" y="3264734"/>
            <a:ext cx="2445550" cy="484939"/>
          </a:xfrm>
          <a:prstGeom prst="rect">
            <a:avLst/>
          </a:prstGeom>
          <a:solidFill>
            <a:srgbClr val="3472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最短路径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E1E83AD-107A-42B8-4039-AA6B4E4F9001}"/>
              </a:ext>
            </a:extLst>
          </p:cNvPr>
          <p:cNvSpPr/>
          <p:nvPr/>
        </p:nvSpPr>
        <p:spPr>
          <a:xfrm>
            <a:off x="8679649" y="3837220"/>
            <a:ext cx="2445550" cy="484939"/>
          </a:xfrm>
          <a:prstGeom prst="rect">
            <a:avLst/>
          </a:prstGeom>
          <a:solidFill>
            <a:srgbClr val="34728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栅格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7BAA9F8-D8C1-F107-B64C-11839B139959}"/>
              </a:ext>
            </a:extLst>
          </p:cNvPr>
          <p:cNvCxnSpPr>
            <a:endCxn id="16" idx="0"/>
          </p:cNvCxnSpPr>
          <p:nvPr/>
        </p:nvCxnSpPr>
        <p:spPr>
          <a:xfrm>
            <a:off x="1434353" y="1690777"/>
            <a:ext cx="657572" cy="1586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E9F21FE-9483-8306-275B-EE662B299470}"/>
              </a:ext>
            </a:extLst>
          </p:cNvPr>
          <p:cNvCxnSpPr>
            <a:endCxn id="20" idx="0"/>
          </p:cNvCxnSpPr>
          <p:nvPr/>
        </p:nvCxnSpPr>
        <p:spPr>
          <a:xfrm>
            <a:off x="4382219" y="1682151"/>
            <a:ext cx="392181" cy="1595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4E8F24B-AEB7-DD95-7234-7DA683538F46}"/>
              </a:ext>
            </a:extLst>
          </p:cNvPr>
          <p:cNvCxnSpPr>
            <a:endCxn id="21" idx="0"/>
          </p:cNvCxnSpPr>
          <p:nvPr/>
        </p:nvCxnSpPr>
        <p:spPr>
          <a:xfrm>
            <a:off x="2389517" y="1682151"/>
            <a:ext cx="4948895" cy="1595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FF608A3-9219-D7E1-E301-05990E623F60}"/>
              </a:ext>
            </a:extLst>
          </p:cNvPr>
          <p:cNvCxnSpPr>
            <a:endCxn id="22" idx="0"/>
          </p:cNvCxnSpPr>
          <p:nvPr/>
        </p:nvCxnSpPr>
        <p:spPr>
          <a:xfrm>
            <a:off x="5365630" y="1759789"/>
            <a:ext cx="4536794" cy="15049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F3DD39B-A661-ACAE-8C79-C4333622EFBD}"/>
              </a:ext>
            </a:extLst>
          </p:cNvPr>
          <p:cNvCxnSpPr>
            <a:endCxn id="21" idx="0"/>
          </p:cNvCxnSpPr>
          <p:nvPr/>
        </p:nvCxnSpPr>
        <p:spPr>
          <a:xfrm flipH="1">
            <a:off x="7338412" y="1690777"/>
            <a:ext cx="4635052" cy="1586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CF9E7CB-C120-48ED-DFD9-B165936C0BB5}"/>
              </a:ext>
            </a:extLst>
          </p:cNvPr>
          <p:cNvCxnSpPr>
            <a:endCxn id="23" idx="0"/>
          </p:cNvCxnSpPr>
          <p:nvPr/>
        </p:nvCxnSpPr>
        <p:spPr>
          <a:xfrm flipH="1">
            <a:off x="9902424" y="1682151"/>
            <a:ext cx="1222775" cy="2155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E9F230F-A473-B5AE-0822-6B23DE42F5B9}"/>
              </a:ext>
            </a:extLst>
          </p:cNvPr>
          <p:cNvSpPr/>
          <p:nvPr/>
        </p:nvSpPr>
        <p:spPr>
          <a:xfrm>
            <a:off x="3314700" y="4823994"/>
            <a:ext cx="4132053" cy="12576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使用封装好的模块接口快速实现空间分析功能！只需几行简短的代码。</a:t>
            </a:r>
          </a:p>
        </p:txBody>
      </p:sp>
    </p:spTree>
    <p:extLst>
      <p:ext uri="{BB962C8B-B14F-4D97-AF65-F5344CB8AC3E}">
        <p14:creationId xmlns:p14="http://schemas.microsoft.com/office/powerpoint/2010/main" val="1076618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E81DF578-1CB7-4300-94B5-0E81686670B2}"/>
              </a:ext>
            </a:extLst>
          </p:cNvPr>
          <p:cNvGrpSpPr/>
          <p:nvPr/>
        </p:nvGrpSpPr>
        <p:grpSpPr>
          <a:xfrm rot="2837432">
            <a:off x="-1737214" y="-782355"/>
            <a:ext cx="4226169" cy="3054144"/>
            <a:chOff x="569602" y="-921225"/>
            <a:chExt cx="11136187" cy="804783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18C0436E-1FE6-4319-B924-2B04453078BB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0F0257E-D420-4ECF-9682-A07FCD42A7F2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945370E-4018-47B4-88BE-A7141CB35CC2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00B8CD7-9CFA-45F2-864E-D9461B8DCE8C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750E6D1-4768-475B-ADC4-701CB4866E05}"/>
                </a:ext>
              </a:extLst>
            </p:cNvPr>
            <p:cNvSpPr/>
            <p:nvPr/>
          </p:nvSpPr>
          <p:spPr>
            <a:xfrm>
              <a:off x="3294732" y="816425"/>
              <a:ext cx="5631539" cy="5631537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80A54FD-5AF1-4A62-B8DD-08BA543289CE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4487B96-FD99-4872-A9E0-C88AFA2EA728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0FDBECA-9E39-4CB4-AEF9-B92B138AF8DE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C844A7D-00A5-4E14-B54A-8C499B8E0273}"/>
              </a:ext>
            </a:extLst>
          </p:cNvPr>
          <p:cNvGrpSpPr/>
          <p:nvPr/>
        </p:nvGrpSpPr>
        <p:grpSpPr>
          <a:xfrm rot="6604501">
            <a:off x="8773714" y="5143094"/>
            <a:ext cx="4623511" cy="3341293"/>
            <a:chOff x="569602" y="-921225"/>
            <a:chExt cx="11136187" cy="804783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D1630C5-191A-465B-9383-0E3B2EA5BEBB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C1D96450-9ADD-4791-8C75-FB1A47645502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25FB37A-7DB1-406E-8958-BCDA3D9C354F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194C09EA-7E0B-4A70-8901-5538CF30F915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88E4EDD-903D-403E-9B1F-FBD2D21D63BB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422645AB-1B49-4B46-B795-57B6F236DB5A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BF4C85BA-CF5D-47F4-AA0D-1ED7E79F3481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3F1E1C8F-0C75-461E-A544-7B139D6AF0CE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383118" y="1881512"/>
            <a:ext cx="63592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人多拥挤，高强度高频率的游玩，会增加旅游设施的压力，造成对景区不可逆的破坏，无法保持安全距离，容易造成突发状况，影响应急响应速度。利用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折线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图可视化某一时刻每个景点的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客流量</a:t>
            </a:r>
            <a:r>
              <a:rPr lang="zh-CN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，给予游客充分的选择，进行错峰游览，以避免人多拥挤，影响游客的旅游体验，提高游客游览的热情和舒适度；实时计量特定景点人数，可以让管理者更加具象地了解景区地游客人数，及时限制客流量，避免游客接待量过多，及时加强现场管理能力，避免安全隐患。</a:t>
            </a:r>
          </a:p>
        </p:txBody>
      </p:sp>
      <p:sp>
        <p:nvSpPr>
          <p:cNvPr id="9" name="矩形 8"/>
          <p:cNvSpPr/>
          <p:nvPr/>
        </p:nvSpPr>
        <p:spPr>
          <a:xfrm>
            <a:off x="2531820" y="338115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景区人流密度展示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365" y="1231771"/>
            <a:ext cx="3800475" cy="2505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365" y="4007655"/>
            <a:ext cx="3905300" cy="242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49729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E81DF578-1CB7-4300-94B5-0E81686670B2}"/>
              </a:ext>
            </a:extLst>
          </p:cNvPr>
          <p:cNvGrpSpPr/>
          <p:nvPr/>
        </p:nvGrpSpPr>
        <p:grpSpPr>
          <a:xfrm rot="2837432">
            <a:off x="-1681393" y="-909850"/>
            <a:ext cx="3879151" cy="3054144"/>
            <a:chOff x="569602" y="-921225"/>
            <a:chExt cx="10221776" cy="804783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0F0257E-D420-4ECF-9682-A07FCD42A7F2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1945370E-4018-47B4-88BE-A7141CB35CC2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00B8CD7-9CFA-45F2-864E-D9461B8DCE8C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750E6D1-4768-475B-ADC4-701CB4866E05}"/>
                </a:ext>
              </a:extLst>
            </p:cNvPr>
            <p:cNvSpPr/>
            <p:nvPr/>
          </p:nvSpPr>
          <p:spPr>
            <a:xfrm>
              <a:off x="3294732" y="816425"/>
              <a:ext cx="5631539" cy="5631537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780A54FD-5AF1-4A62-B8DD-08BA543289CE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4487B96-FD99-4872-A9E0-C88AFA2EA728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0FDBECA-9E39-4CB4-AEF9-B92B138AF8DE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C844A7D-00A5-4E14-B54A-8C499B8E0273}"/>
              </a:ext>
            </a:extLst>
          </p:cNvPr>
          <p:cNvGrpSpPr/>
          <p:nvPr/>
        </p:nvGrpSpPr>
        <p:grpSpPr>
          <a:xfrm rot="6604501">
            <a:off x="8773714" y="5143094"/>
            <a:ext cx="4623511" cy="3341293"/>
            <a:chOff x="569602" y="-921225"/>
            <a:chExt cx="11136187" cy="8047838"/>
          </a:xfrm>
        </p:grpSpPr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AD1630C5-191A-465B-9383-0E3B2EA5BEBB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C1D96450-9ADD-4791-8C75-FB1A47645502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25FB37A-7DB1-406E-8958-BCDA3D9C354F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194C09EA-7E0B-4A70-8901-5538CF30F915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88E4EDD-903D-403E-9B1F-FBD2D21D63BB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422645AB-1B49-4B46-B795-57B6F236DB5A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BF4C85BA-CF5D-47F4-AA0D-1ED7E79F3481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3F1E1C8F-0C75-461E-A544-7B139D6AF0CE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383118" y="1881512"/>
            <a:ext cx="6359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zh-CN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30041" y="221424"/>
            <a:ext cx="711124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景区人流密度展示 数据需求</a:t>
            </a:r>
            <a:endParaRPr lang="zh-CN" alt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311" y="2533461"/>
            <a:ext cx="41931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/>
              <a:t>①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polygon.JSON</a:t>
            </a:r>
            <a:r>
              <a:rPr lang="zh-CN" altLang="zh-CN" sz="2400" dirty="0"/>
              <a:t>（各景点边界多边形）</a:t>
            </a:r>
          </a:p>
          <a:p>
            <a:r>
              <a:rPr lang="zh-CN" altLang="zh-CN" sz="2400" dirty="0"/>
              <a:t>②</a:t>
            </a:r>
            <a:r>
              <a:rPr lang="en-US" altLang="zh-CN" sz="2400" dirty="0"/>
              <a:t> time1.JSON</a:t>
            </a:r>
            <a:r>
              <a:rPr lang="zh-CN" altLang="zh-CN" sz="2400" dirty="0"/>
              <a:t>（</a:t>
            </a:r>
            <a:r>
              <a:rPr lang="en-US" altLang="zh-CN" sz="2400" dirty="0"/>
              <a:t>1</a:t>
            </a:r>
            <a:r>
              <a:rPr lang="zh-CN" altLang="zh-CN" sz="2400" dirty="0"/>
              <a:t>时刻游客分布情况</a:t>
            </a:r>
            <a:r>
              <a:rPr lang="en-US" altLang="zh-CN" sz="2400" dirty="0"/>
              <a:t>)</a:t>
            </a:r>
          </a:p>
          <a:p>
            <a:r>
              <a:rPr lang="zh-CN" altLang="zh-CN" sz="2400" dirty="0"/>
              <a:t>③</a:t>
            </a:r>
            <a:r>
              <a:rPr lang="en-US" altLang="zh-CN" sz="2400" dirty="0"/>
              <a:t> </a:t>
            </a:r>
            <a:r>
              <a:rPr lang="en-US" altLang="zh-CN" sz="2400" dirty="0" err="1"/>
              <a:t>road.JSON</a:t>
            </a:r>
            <a:r>
              <a:rPr lang="en-US" altLang="zh-CN" sz="2400" dirty="0"/>
              <a:t>(</a:t>
            </a:r>
            <a:r>
              <a:rPr lang="zh-CN" altLang="zh-CN" sz="2400" dirty="0"/>
              <a:t>路网数据</a:t>
            </a:r>
            <a:r>
              <a:rPr lang="en-US" altLang="zh-CN" sz="2400" dirty="0"/>
              <a:t>)</a:t>
            </a:r>
            <a:endParaRPr lang="zh-CN" altLang="zh-CN" sz="2400" dirty="0"/>
          </a:p>
          <a:p>
            <a:r>
              <a:rPr lang="zh-CN" altLang="zh-CN" sz="2400" dirty="0"/>
              <a:t>④ 动态数据</a:t>
            </a:r>
            <a:r>
              <a:rPr lang="en-US" altLang="zh-CN" sz="2400" dirty="0"/>
              <a:t>inside</a:t>
            </a:r>
            <a:r>
              <a:rPr lang="zh-CN" altLang="zh-CN" sz="2400" dirty="0"/>
              <a:t>数组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29" y="1219956"/>
            <a:ext cx="7988471" cy="55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39370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CA3A21EE-F7A1-41A6-B29C-908E7B5DFCD4}"/>
              </a:ext>
            </a:extLst>
          </p:cNvPr>
          <p:cNvGrpSpPr/>
          <p:nvPr/>
        </p:nvGrpSpPr>
        <p:grpSpPr>
          <a:xfrm rot="6604501">
            <a:off x="8773714" y="5143094"/>
            <a:ext cx="4623511" cy="3341293"/>
            <a:chOff x="569602" y="-921225"/>
            <a:chExt cx="11136187" cy="804783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40A5898-8E9E-4BB7-8CEB-E720E1A96A11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CE5FC0F-CC46-43CC-9B19-C3070B7C56E1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D3C0B44-03BA-4198-AB73-0DE629625611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21B04980-3F30-499C-916F-DCA07DE2354B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5A40EC34-70A6-4E6C-803F-6EAFEFBA60A5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928683BE-D032-4E9E-952B-6F43DBB4EE61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669BDBC-A850-4BF5-A9C0-E7A184018563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3F9EF466-2CEB-4CDD-B216-B6872F330EFF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 rot="2572218">
            <a:off x="2211698" y="963668"/>
            <a:ext cx="2726619" cy="1528728"/>
            <a:chOff x="505233" y="2989813"/>
            <a:chExt cx="2726619" cy="1528728"/>
          </a:xfrm>
        </p:grpSpPr>
        <p:grpSp>
          <p:nvGrpSpPr>
            <p:cNvPr id="100" name="Group 11"/>
            <p:cNvGrpSpPr/>
            <p:nvPr/>
          </p:nvGrpSpPr>
          <p:grpSpPr>
            <a:xfrm rot="18991278">
              <a:off x="505233" y="2989813"/>
              <a:ext cx="2726619" cy="1528728"/>
              <a:chOff x="1114569" y="1941390"/>
              <a:chExt cx="2194590" cy="1230437"/>
            </a:xfrm>
          </p:grpSpPr>
          <p:sp>
            <p:nvSpPr>
              <p:cNvPr id="101" name="Round Same Side Corner Rectangle 5"/>
              <p:cNvSpPr/>
              <p:nvPr/>
            </p:nvSpPr>
            <p:spPr>
              <a:xfrm rot="5400000">
                <a:off x="1584490" y="1471469"/>
                <a:ext cx="1230437" cy="2170279"/>
              </a:xfrm>
              <a:prstGeom prst="round2SameRect">
                <a:avLst>
                  <a:gd name="adj1" fmla="val 8581"/>
                  <a:gd name="adj2" fmla="val 0"/>
                </a:avLst>
              </a:prstGeom>
              <a:solidFill>
                <a:srgbClr val="3074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102" name="Group 10"/>
              <p:cNvGrpSpPr/>
              <p:nvPr/>
            </p:nvGrpSpPr>
            <p:grpSpPr>
              <a:xfrm>
                <a:off x="2682063" y="1995365"/>
                <a:ext cx="627096" cy="1122488"/>
                <a:chOff x="2682063" y="1995365"/>
                <a:chExt cx="627096" cy="1122488"/>
              </a:xfrm>
            </p:grpSpPr>
            <p:sp>
              <p:nvSpPr>
                <p:cNvPr id="103" name="Round Same Side Corner Rectangle 6"/>
                <p:cNvSpPr/>
                <p:nvPr/>
              </p:nvSpPr>
              <p:spPr>
                <a:xfrm rot="5400000">
                  <a:off x="2434366" y="2313721"/>
                  <a:ext cx="1122488" cy="485775"/>
                </a:xfrm>
                <a:prstGeom prst="round2SameRect">
                  <a:avLst>
                    <a:gd name="adj1" fmla="val 24431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Rectangle 8"/>
                <p:cNvSpPr/>
                <p:nvPr/>
              </p:nvSpPr>
              <p:spPr>
                <a:xfrm rot="36504">
                  <a:off x="2682063" y="2294999"/>
                  <a:ext cx="6270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ar-SA" sz="2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01</a:t>
                  </a:r>
                  <a:endParaRPr 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05" name="TextBox 7"/>
            <p:cNvSpPr txBox="1"/>
            <p:nvPr/>
          </p:nvSpPr>
          <p:spPr>
            <a:xfrm rot="18991278" flipH="1">
              <a:off x="671287" y="3795234"/>
              <a:ext cx="1919851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餐饮位置展示</a:t>
              </a:r>
              <a:endParaRPr 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rot="2554475">
            <a:off x="2213508" y="2896677"/>
            <a:ext cx="2696414" cy="1528728"/>
            <a:chOff x="2135436" y="3000205"/>
            <a:chExt cx="2696414" cy="1528728"/>
          </a:xfrm>
        </p:grpSpPr>
        <p:grpSp>
          <p:nvGrpSpPr>
            <p:cNvPr id="57" name="Group 19"/>
            <p:cNvGrpSpPr/>
            <p:nvPr/>
          </p:nvGrpSpPr>
          <p:grpSpPr>
            <a:xfrm rot="19020000">
              <a:off x="2135436" y="3000205"/>
              <a:ext cx="2696414" cy="1528728"/>
              <a:chOff x="1114569" y="1941390"/>
              <a:chExt cx="2170279" cy="1230437"/>
            </a:xfrm>
          </p:grpSpPr>
          <p:sp>
            <p:nvSpPr>
              <p:cNvPr id="58" name="Round Same Side Corner Rectangle 22"/>
              <p:cNvSpPr/>
              <p:nvPr/>
            </p:nvSpPr>
            <p:spPr>
              <a:xfrm rot="5400000">
                <a:off x="1584490" y="1471469"/>
                <a:ext cx="1230437" cy="2170279"/>
              </a:xfrm>
              <a:prstGeom prst="round2SameRect">
                <a:avLst>
                  <a:gd name="adj1" fmla="val 8581"/>
                  <a:gd name="adj2" fmla="val 0"/>
                </a:avLst>
              </a:prstGeom>
              <a:solidFill>
                <a:srgbClr val="4369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59" name="Group 23"/>
              <p:cNvGrpSpPr/>
              <p:nvPr/>
            </p:nvGrpSpPr>
            <p:grpSpPr>
              <a:xfrm>
                <a:off x="2739771" y="1995365"/>
                <a:ext cx="511679" cy="1122488"/>
                <a:chOff x="2739771" y="1995365"/>
                <a:chExt cx="511679" cy="1122488"/>
              </a:xfrm>
            </p:grpSpPr>
            <p:sp>
              <p:nvSpPr>
                <p:cNvPr id="97" name="Round Same Side Corner Rectangle 24"/>
                <p:cNvSpPr/>
                <p:nvPr/>
              </p:nvSpPr>
              <p:spPr>
                <a:xfrm rot="5400000">
                  <a:off x="2434366" y="2313721"/>
                  <a:ext cx="1122488" cy="485775"/>
                </a:xfrm>
                <a:prstGeom prst="round2SameRect">
                  <a:avLst>
                    <a:gd name="adj1" fmla="val 24431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Rectangle 25"/>
                <p:cNvSpPr/>
                <p:nvPr/>
              </p:nvSpPr>
              <p:spPr>
                <a:xfrm rot="25525">
                  <a:off x="2739771" y="2294999"/>
                  <a:ext cx="51167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02</a:t>
                  </a:r>
                </a:p>
              </p:txBody>
            </p:sp>
          </p:grpSp>
        </p:grpSp>
        <p:sp>
          <p:nvSpPr>
            <p:cNvPr id="99" name="TextBox 20"/>
            <p:cNvSpPr txBox="1"/>
            <p:nvPr/>
          </p:nvSpPr>
          <p:spPr>
            <a:xfrm rot="19020000" flipH="1">
              <a:off x="2324886" y="3312064"/>
              <a:ext cx="2072241" cy="118186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求解</a:t>
              </a:r>
              <a:r>
                <a:rPr lang="en-US" altLang="zh-CN" sz="2400" b="0" i="0" dirty="0">
                  <a:solidFill>
                    <a:schemeClr val="bg1"/>
                  </a:solidFill>
                  <a:effectLst/>
                  <a:latin typeface="-apple-system"/>
                </a:rPr>
                <a:t>Delaunay</a:t>
              </a: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三角网和</a:t>
              </a:r>
              <a:r>
                <a:rPr lang="en-US" altLang="zh-CN" sz="2400" dirty="0">
                  <a:solidFill>
                    <a:schemeClr val="bg1"/>
                  </a:solidFill>
                  <a:latin typeface="-apple-system"/>
                  <a:sym typeface="+mn-lt"/>
                </a:rPr>
                <a:t>Voronoi</a:t>
              </a: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图</a:t>
              </a:r>
              <a:endParaRPr 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 rot="2573348">
            <a:off x="2231086" y="4839605"/>
            <a:ext cx="2696414" cy="1528728"/>
            <a:chOff x="3761495" y="3000205"/>
            <a:chExt cx="2696414" cy="1528728"/>
          </a:xfrm>
        </p:grpSpPr>
        <p:grpSp>
          <p:nvGrpSpPr>
            <p:cNvPr id="51" name="Group 27"/>
            <p:cNvGrpSpPr/>
            <p:nvPr/>
          </p:nvGrpSpPr>
          <p:grpSpPr>
            <a:xfrm rot="19020000">
              <a:off x="3761495" y="3000205"/>
              <a:ext cx="2696414" cy="1528728"/>
              <a:chOff x="1114569" y="1941390"/>
              <a:chExt cx="2170279" cy="1230437"/>
            </a:xfrm>
          </p:grpSpPr>
          <p:sp>
            <p:nvSpPr>
              <p:cNvPr id="52" name="Round Same Side Corner Rectangle 30"/>
              <p:cNvSpPr/>
              <p:nvPr/>
            </p:nvSpPr>
            <p:spPr>
              <a:xfrm rot="5400000">
                <a:off x="1584490" y="1471469"/>
                <a:ext cx="1230437" cy="2170279"/>
              </a:xfrm>
              <a:prstGeom prst="round2SameRect">
                <a:avLst>
                  <a:gd name="adj1" fmla="val 8581"/>
                  <a:gd name="adj2" fmla="val 0"/>
                </a:avLst>
              </a:prstGeom>
              <a:solidFill>
                <a:srgbClr val="2EB0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53" name="Group 31"/>
              <p:cNvGrpSpPr/>
              <p:nvPr/>
            </p:nvGrpSpPr>
            <p:grpSpPr>
              <a:xfrm>
                <a:off x="2736565" y="1995365"/>
                <a:ext cx="518091" cy="1122488"/>
                <a:chOff x="2736565" y="1995365"/>
                <a:chExt cx="518091" cy="1122488"/>
              </a:xfrm>
            </p:grpSpPr>
            <p:sp>
              <p:nvSpPr>
                <p:cNvPr id="54" name="Round Same Side Corner Rectangle 32"/>
                <p:cNvSpPr/>
                <p:nvPr/>
              </p:nvSpPr>
              <p:spPr>
                <a:xfrm rot="5400000">
                  <a:off x="2434366" y="2313721"/>
                  <a:ext cx="1122488" cy="485775"/>
                </a:xfrm>
                <a:prstGeom prst="round2SameRect">
                  <a:avLst>
                    <a:gd name="adj1" fmla="val 24431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Rectangle 33"/>
                <p:cNvSpPr/>
                <p:nvPr/>
              </p:nvSpPr>
              <p:spPr>
                <a:xfrm rot="6652">
                  <a:off x="2736565" y="2294999"/>
                  <a:ext cx="51809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cs typeface="+mn-ea"/>
                      <a:sym typeface="+mn-lt"/>
                    </a:rPr>
                    <a:t>03</a:t>
                  </a:r>
                </a:p>
              </p:txBody>
            </p:sp>
          </p:grpSp>
        </p:grpSp>
        <p:sp>
          <p:nvSpPr>
            <p:cNvPr id="56" name="TextBox 28"/>
            <p:cNvSpPr txBox="1"/>
            <p:nvPr/>
          </p:nvSpPr>
          <p:spPr>
            <a:xfrm rot="19020000" flipH="1">
              <a:off x="3956418" y="3540182"/>
              <a:ext cx="1909347" cy="81253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lvl="0" defTabSz="914400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计算距离</a:t>
              </a:r>
              <a:endParaRPr lang="en-US" altLang="zh-CN" sz="24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defTabSz="914400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chemeClr val="bg1"/>
                  </a:solidFill>
                  <a:cs typeface="+mn-ea"/>
                  <a:sym typeface="+mn-lt"/>
                </a:rPr>
                <a:t>并着色展示</a:t>
              </a:r>
              <a:endParaRPr lang="en-US" sz="2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9" name="Freeform 22"/>
          <p:cNvSpPr>
            <a:spLocks noChangeArrowheads="1"/>
          </p:cNvSpPr>
          <p:nvPr/>
        </p:nvSpPr>
        <p:spPr bwMode="auto">
          <a:xfrm rot="19020000">
            <a:off x="5919763" y="4284072"/>
            <a:ext cx="395564" cy="395663"/>
          </a:xfrm>
          <a:custGeom>
            <a:avLst/>
            <a:gdLst>
              <a:gd name="T0" fmla="*/ 230 w 461"/>
              <a:gd name="T1" fmla="*/ 8 h 461"/>
              <a:gd name="T2" fmla="*/ 230 w 461"/>
              <a:gd name="T3" fmla="*/ 8 h 461"/>
              <a:gd name="T4" fmla="*/ 0 w 461"/>
              <a:gd name="T5" fmla="*/ 239 h 461"/>
              <a:gd name="T6" fmla="*/ 230 w 461"/>
              <a:gd name="T7" fmla="*/ 460 h 461"/>
              <a:gd name="T8" fmla="*/ 460 w 461"/>
              <a:gd name="T9" fmla="*/ 230 h 461"/>
              <a:gd name="T10" fmla="*/ 230 w 461"/>
              <a:gd name="T11" fmla="*/ 8 h 461"/>
              <a:gd name="T12" fmla="*/ 230 w 461"/>
              <a:gd name="T13" fmla="*/ 35 h 461"/>
              <a:gd name="T14" fmla="*/ 230 w 461"/>
              <a:gd name="T15" fmla="*/ 35 h 461"/>
              <a:gd name="T16" fmla="*/ 319 w 461"/>
              <a:gd name="T17" fmla="*/ 53 h 461"/>
              <a:gd name="T18" fmla="*/ 291 w 461"/>
              <a:gd name="T19" fmla="*/ 106 h 461"/>
              <a:gd name="T20" fmla="*/ 230 w 461"/>
              <a:gd name="T21" fmla="*/ 97 h 461"/>
              <a:gd name="T22" fmla="*/ 168 w 461"/>
              <a:gd name="T23" fmla="*/ 106 h 461"/>
              <a:gd name="T24" fmla="*/ 141 w 461"/>
              <a:gd name="T25" fmla="*/ 53 h 461"/>
              <a:gd name="T26" fmla="*/ 230 w 461"/>
              <a:gd name="T27" fmla="*/ 35 h 461"/>
              <a:gd name="T28" fmla="*/ 106 w 461"/>
              <a:gd name="T29" fmla="*/ 292 h 461"/>
              <a:gd name="T30" fmla="*/ 106 w 461"/>
              <a:gd name="T31" fmla="*/ 292 h 461"/>
              <a:gd name="T32" fmla="*/ 53 w 461"/>
              <a:gd name="T33" fmla="*/ 327 h 461"/>
              <a:gd name="T34" fmla="*/ 35 w 461"/>
              <a:gd name="T35" fmla="*/ 239 h 461"/>
              <a:gd name="T36" fmla="*/ 53 w 461"/>
              <a:gd name="T37" fmla="*/ 141 h 461"/>
              <a:gd name="T38" fmla="*/ 106 w 461"/>
              <a:gd name="T39" fmla="*/ 167 h 461"/>
              <a:gd name="T40" fmla="*/ 88 w 461"/>
              <a:gd name="T41" fmla="*/ 230 h 461"/>
              <a:gd name="T42" fmla="*/ 106 w 461"/>
              <a:gd name="T43" fmla="*/ 292 h 461"/>
              <a:gd name="T44" fmla="*/ 230 w 461"/>
              <a:gd name="T45" fmla="*/ 433 h 461"/>
              <a:gd name="T46" fmla="*/ 230 w 461"/>
              <a:gd name="T47" fmla="*/ 433 h 461"/>
              <a:gd name="T48" fmla="*/ 141 w 461"/>
              <a:gd name="T49" fmla="*/ 407 h 461"/>
              <a:gd name="T50" fmla="*/ 168 w 461"/>
              <a:gd name="T51" fmla="*/ 354 h 461"/>
              <a:gd name="T52" fmla="*/ 230 w 461"/>
              <a:gd name="T53" fmla="*/ 372 h 461"/>
              <a:gd name="T54" fmla="*/ 291 w 461"/>
              <a:gd name="T55" fmla="*/ 354 h 461"/>
              <a:gd name="T56" fmla="*/ 319 w 461"/>
              <a:gd name="T57" fmla="*/ 407 h 461"/>
              <a:gd name="T58" fmla="*/ 230 w 461"/>
              <a:gd name="T59" fmla="*/ 433 h 461"/>
              <a:gd name="T60" fmla="*/ 230 w 461"/>
              <a:gd name="T61" fmla="*/ 345 h 461"/>
              <a:gd name="T62" fmla="*/ 230 w 461"/>
              <a:gd name="T63" fmla="*/ 345 h 461"/>
              <a:gd name="T64" fmla="*/ 124 w 461"/>
              <a:gd name="T65" fmla="*/ 230 h 461"/>
              <a:gd name="T66" fmla="*/ 230 w 461"/>
              <a:gd name="T67" fmla="*/ 123 h 461"/>
              <a:gd name="T68" fmla="*/ 336 w 461"/>
              <a:gd name="T69" fmla="*/ 230 h 461"/>
              <a:gd name="T70" fmla="*/ 230 w 461"/>
              <a:gd name="T71" fmla="*/ 345 h 461"/>
              <a:gd name="T72" fmla="*/ 354 w 461"/>
              <a:gd name="T73" fmla="*/ 292 h 461"/>
              <a:gd name="T74" fmla="*/ 354 w 461"/>
              <a:gd name="T75" fmla="*/ 292 h 461"/>
              <a:gd name="T76" fmla="*/ 372 w 461"/>
              <a:gd name="T77" fmla="*/ 230 h 461"/>
              <a:gd name="T78" fmla="*/ 354 w 461"/>
              <a:gd name="T79" fmla="*/ 167 h 461"/>
              <a:gd name="T80" fmla="*/ 407 w 461"/>
              <a:gd name="T81" fmla="*/ 141 h 461"/>
              <a:gd name="T82" fmla="*/ 425 w 461"/>
              <a:gd name="T83" fmla="*/ 230 h 461"/>
              <a:gd name="T84" fmla="*/ 407 w 461"/>
              <a:gd name="T85" fmla="*/ 327 h 461"/>
              <a:gd name="T86" fmla="*/ 354 w 461"/>
              <a:gd name="T87" fmla="*/ 29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dirty="0">
              <a:cs typeface="+mn-ea"/>
              <a:sym typeface="+mn-lt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725F8F7-F953-4311-847C-5384B2B0BB4C}"/>
              </a:ext>
            </a:extLst>
          </p:cNvPr>
          <p:cNvGrpSpPr/>
          <p:nvPr/>
        </p:nvGrpSpPr>
        <p:grpSpPr>
          <a:xfrm rot="2837432">
            <a:off x="-1598404" y="-759951"/>
            <a:ext cx="4226169" cy="3054144"/>
            <a:chOff x="569602" y="-921225"/>
            <a:chExt cx="11136187" cy="804783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2AC07BAB-5288-4CA2-B44E-630F3B329C35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7306152-7293-4B27-99F0-A2B779AEA282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310F7F0-B449-4FF3-A138-58A6C6378FBD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F222DD7C-F373-4D81-8D3F-6B2111B91A0F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0821114-E93B-44C3-A589-C4699779EBA4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E6764B5E-86D8-47B1-803B-187AB548BCA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CFC0D72-8C0B-44FA-9156-9CFE0322A321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FF711FB-B787-464F-9A68-5A6C9A792F5F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DFB2EE49-238A-C98E-0957-9440C0928F87}"/>
              </a:ext>
            </a:extLst>
          </p:cNvPr>
          <p:cNvSpPr txBox="1"/>
          <p:nvPr/>
        </p:nvSpPr>
        <p:spPr>
          <a:xfrm>
            <a:off x="463945" y="3215746"/>
            <a:ext cx="800219" cy="28073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rgbClr val="436982"/>
                </a:solidFill>
                <a:latin typeface="微软雅黑" pitchFamily="34" charset="-122"/>
                <a:ea typeface="微软雅黑" pitchFamily="34" charset="-122"/>
              </a:rPr>
              <a:t>餐饮查询</a:t>
            </a:r>
            <a:endParaRPr lang="zh-CN" altLang="zh-CN" sz="4000" dirty="0">
              <a:solidFill>
                <a:srgbClr val="4369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BC04525-E5F1-629B-AE60-4D505EFDA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4970" y="1209503"/>
            <a:ext cx="456258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游客在本系统中点击餐饮设施展示，即可在地图上显示餐饮设施的位置，点击一家餐饮，可查看其详细信息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C64E4D-52CC-E2EE-26CD-1B8113E02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9489" y="3483830"/>
            <a:ext cx="45625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根据餐饮位置绘制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Delaunay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三角网和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Voronoi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图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1541A6-7A3D-7AA0-D20B-990F37938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0265" y="5037070"/>
            <a:ext cx="45625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在景区范围内模拟出一位游客的位置，基于当前游客位置，计算各个餐饮设施和游客之间的距离，用距离的远近将餐饮店赋以不同的颜色。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3C5CEAC-AD94-A985-DFFD-2A4E048B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991" y="769647"/>
            <a:ext cx="3939036" cy="305494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1389A459-6778-525D-8353-E5F0FFA97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90" y="1933500"/>
            <a:ext cx="5242529" cy="38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3346"/>
      </p:ext>
    </p:extLst>
  </p:cSld>
  <p:clrMapOvr>
    <a:masterClrMapping/>
  </p:clrMapOvr>
  <p:transition spd="slow" advTm="8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4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5F5A5F58-5EC2-4DDE-BFC0-89A9232904C5}"/>
              </a:ext>
            </a:extLst>
          </p:cNvPr>
          <p:cNvGrpSpPr/>
          <p:nvPr/>
        </p:nvGrpSpPr>
        <p:grpSpPr>
          <a:xfrm rot="11484574">
            <a:off x="-1348408" y="-575435"/>
            <a:ext cx="4226169" cy="3054144"/>
            <a:chOff x="569602" y="-921225"/>
            <a:chExt cx="11136187" cy="8047838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317AD04-6FEF-4EA1-8896-AF49A27D8AE8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CCFBA638-2D78-4C1B-9909-FF353BFA5F85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76DD55D1-DE7E-46EA-9D43-1B3C7C4923F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DFEA03FD-CC63-41E1-A111-A61BA9DBB221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9DD67C5-8BD0-425D-9850-9042319094C9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5D803843-5A7D-46B9-AAC3-778AAD02D608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A9C3CA9-BE44-475A-B1D6-854062FB0E6B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A0915034-38A4-4826-BE99-DE10C82F9D83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09F0D69-698A-47EC-922B-992B9F0F1248}"/>
              </a:ext>
            </a:extLst>
          </p:cNvPr>
          <p:cNvGrpSpPr/>
          <p:nvPr/>
        </p:nvGrpSpPr>
        <p:grpSpPr>
          <a:xfrm rot="6604501">
            <a:off x="8773714" y="5143094"/>
            <a:ext cx="4623511" cy="3341293"/>
            <a:chOff x="569602" y="-921225"/>
            <a:chExt cx="11136187" cy="8047838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63142E8-E01B-43B4-8165-2346AF1C8E50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E5678E04-E7D3-4EBE-B9FE-D2843AD85C08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B94FC4E7-1C7A-44EB-AA07-F3A7FEBD650D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CD4390C-D97C-4C47-99B8-BC5B1E8DA1EC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F168F05-E75D-4D09-B698-7613EC989952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D30CA80-8E58-4431-A6FD-708211E41F04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39594B0-77D4-4497-907D-70C094146BEC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90FD678-2042-402F-9B7E-8F0374D189E3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5" name="直接连接符 64"/>
          <p:cNvCxnSpPr>
            <a:cxnSpLocks/>
          </p:cNvCxnSpPr>
          <p:nvPr/>
        </p:nvCxnSpPr>
        <p:spPr>
          <a:xfrm>
            <a:off x="1620097" y="1672203"/>
            <a:ext cx="0" cy="796821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1637570" y="1074493"/>
            <a:ext cx="2917012" cy="475772"/>
            <a:chOff x="760404" y="3742038"/>
            <a:chExt cx="2429933" cy="482600"/>
          </a:xfrm>
        </p:grpSpPr>
        <p:sp>
          <p:nvSpPr>
            <p:cNvPr id="67" name="矩形 66"/>
            <p:cNvSpPr/>
            <p:nvPr/>
          </p:nvSpPr>
          <p:spPr>
            <a:xfrm>
              <a:off x="760404" y="3742038"/>
              <a:ext cx="2429933" cy="482600"/>
            </a:xfrm>
            <a:prstGeom prst="rect">
              <a:avLst/>
            </a:prstGeom>
            <a:solidFill>
              <a:srgbClr val="2F7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764750" y="3795497"/>
              <a:ext cx="574687" cy="375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554581" y="1067664"/>
            <a:ext cx="4285299" cy="482600"/>
            <a:chOff x="3190337" y="3742038"/>
            <a:chExt cx="3369734" cy="482600"/>
          </a:xfrm>
        </p:grpSpPr>
        <p:sp>
          <p:nvSpPr>
            <p:cNvPr id="70" name="矩形 69"/>
            <p:cNvSpPr/>
            <p:nvPr/>
          </p:nvSpPr>
          <p:spPr>
            <a:xfrm>
              <a:off x="3190337" y="3742038"/>
              <a:ext cx="3369734" cy="482600"/>
            </a:xfrm>
            <a:prstGeom prst="rect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587860" y="3815951"/>
              <a:ext cx="574687" cy="375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765178" y="1067664"/>
            <a:ext cx="3151868" cy="482600"/>
            <a:chOff x="6560071" y="3742038"/>
            <a:chExt cx="2429933" cy="482600"/>
          </a:xfrm>
        </p:grpSpPr>
        <p:sp>
          <p:nvSpPr>
            <p:cNvPr id="73" name="矩形 72"/>
            <p:cNvSpPr/>
            <p:nvPr/>
          </p:nvSpPr>
          <p:spPr>
            <a:xfrm>
              <a:off x="6560071" y="3742038"/>
              <a:ext cx="2429933" cy="482600"/>
            </a:xfrm>
            <a:prstGeom prst="rect">
              <a:avLst/>
            </a:prstGeom>
            <a:solidFill>
              <a:srgbClr val="2F7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7660202" y="3815951"/>
              <a:ext cx="574687" cy="375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78" name="TextBox 119"/>
          <p:cNvSpPr txBox="1"/>
          <p:nvPr/>
        </p:nvSpPr>
        <p:spPr>
          <a:xfrm>
            <a:off x="1750492" y="1650207"/>
            <a:ext cx="24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zh-CN" altLang="en-US" sz="2400" b="1" dirty="0">
                <a:solidFill>
                  <a:srgbClr val="2F728B"/>
                </a:solidFill>
                <a:latin typeface="Agency FB" panose="020B0503020202020204" pitchFamily="34" charset="0"/>
                <a:cs typeface="+mn-ea"/>
                <a:sym typeface="+mn-lt"/>
              </a:rPr>
              <a:t>加载客流量数据</a:t>
            </a:r>
            <a:endParaRPr lang="id-ID" sz="2400" b="1" dirty="0">
              <a:solidFill>
                <a:srgbClr val="2F728B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79" name="Rectangle 120"/>
          <p:cNvSpPr/>
          <p:nvPr/>
        </p:nvSpPr>
        <p:spPr>
          <a:xfrm>
            <a:off x="1750493" y="2110786"/>
            <a:ext cx="26771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B0503020202020204" pitchFamily="34" charset="0"/>
              </a:rPr>
              <a:t>将游客分布在地图中可视化</a:t>
            </a:r>
          </a:p>
        </p:txBody>
      </p:sp>
      <p:cxnSp>
        <p:nvCxnSpPr>
          <p:cNvPr id="80" name="直接连接符 79"/>
          <p:cNvCxnSpPr>
            <a:cxnSpLocks/>
          </p:cNvCxnSpPr>
          <p:nvPr/>
        </p:nvCxnSpPr>
        <p:spPr>
          <a:xfrm>
            <a:off x="4554583" y="1703792"/>
            <a:ext cx="0" cy="73427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119"/>
          <p:cNvSpPr txBox="1"/>
          <p:nvPr/>
        </p:nvSpPr>
        <p:spPr>
          <a:xfrm>
            <a:off x="4681534" y="1650207"/>
            <a:ext cx="24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en-US" altLang="zh-CN" sz="2400" b="1" dirty="0">
                <a:solidFill>
                  <a:srgbClr val="2EB0A2"/>
                </a:solidFill>
                <a:latin typeface="Agency FB" panose="020B0503020202020204" pitchFamily="34" charset="0"/>
                <a:cs typeface="+mn-ea"/>
                <a:sym typeface="+mn-lt"/>
              </a:rPr>
              <a:t>K-means</a:t>
            </a:r>
            <a:r>
              <a:rPr lang="zh-CN" altLang="en-US" sz="2400" b="1" dirty="0">
                <a:solidFill>
                  <a:srgbClr val="2EB0A2"/>
                </a:solidFill>
                <a:latin typeface="Agency FB" panose="020B0503020202020204" pitchFamily="34" charset="0"/>
                <a:cs typeface="+mn-ea"/>
                <a:sym typeface="+mn-lt"/>
              </a:rPr>
              <a:t>聚类</a:t>
            </a:r>
            <a:endParaRPr lang="id-ID" sz="2400" b="1" dirty="0">
              <a:solidFill>
                <a:srgbClr val="2EB0A2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82" name="Rectangle 120"/>
          <p:cNvSpPr/>
          <p:nvPr/>
        </p:nvSpPr>
        <p:spPr>
          <a:xfrm>
            <a:off x="4692884" y="2007167"/>
            <a:ext cx="37039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B0503020202020204" pitchFamily="34" charset="0"/>
              </a:rPr>
              <a:t>使用</a:t>
            </a:r>
            <a:r>
              <a:rPr lang="en-US" altLang="zh-CN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B0503020202020204" pitchFamily="34" charset="0"/>
              </a:rPr>
              <a:t>k-means</a:t>
            </a:r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B0503020202020204" pitchFamily="34" charset="0"/>
              </a:rPr>
              <a:t>聚类的方法将数据聚类，求出各聚类中心点，并统计出聚类内游客数量</a:t>
            </a:r>
          </a:p>
        </p:txBody>
      </p:sp>
      <p:cxnSp>
        <p:nvCxnSpPr>
          <p:cNvPr id="83" name="直接连接符 82"/>
          <p:cNvCxnSpPr>
            <a:cxnSpLocks/>
          </p:cNvCxnSpPr>
          <p:nvPr/>
        </p:nvCxnSpPr>
        <p:spPr>
          <a:xfrm>
            <a:off x="8770166" y="1694420"/>
            <a:ext cx="0" cy="71558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9"/>
          <p:cNvSpPr txBox="1"/>
          <p:nvPr/>
        </p:nvSpPr>
        <p:spPr>
          <a:xfrm>
            <a:off x="8893516" y="1667694"/>
            <a:ext cx="246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/>
            <a:r>
              <a:rPr lang="zh-CN" altLang="en-US" sz="2400" b="1" dirty="0">
                <a:solidFill>
                  <a:srgbClr val="2F728B"/>
                </a:solidFill>
                <a:latin typeface="Agency FB" panose="020B0503020202020204" pitchFamily="34" charset="0"/>
                <a:cs typeface="+mn-ea"/>
                <a:sym typeface="+mn-lt"/>
              </a:rPr>
              <a:t>热力图</a:t>
            </a:r>
            <a:endParaRPr lang="id-ID" sz="2400" b="1" dirty="0">
              <a:solidFill>
                <a:srgbClr val="2F728B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136" name="Rectangle 120"/>
          <p:cNvSpPr/>
          <p:nvPr/>
        </p:nvSpPr>
        <p:spPr>
          <a:xfrm>
            <a:off x="8893516" y="2089944"/>
            <a:ext cx="30631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gency FB" panose="020B0503020202020204" pitchFamily="34" charset="0"/>
              </a:rPr>
              <a:t>使用中心点数据创建热力图图层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DE8650-1482-1694-7231-381C3F30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769" y="3038878"/>
            <a:ext cx="4887201" cy="31111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49DB283-8366-6A19-92B8-00F62D3D3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258" y="2989963"/>
            <a:ext cx="4541938" cy="31111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7B159C7-ACD6-5461-2A3C-8B41740FE6F5}"/>
              </a:ext>
            </a:extLst>
          </p:cNvPr>
          <p:cNvSpPr txBox="1"/>
          <p:nvPr/>
        </p:nvSpPr>
        <p:spPr>
          <a:xfrm>
            <a:off x="388355" y="3130739"/>
            <a:ext cx="800219" cy="209471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dirty="0">
                <a:solidFill>
                  <a:srgbClr val="436982"/>
                </a:solidFill>
                <a:latin typeface="微软雅黑" pitchFamily="34" charset="-122"/>
                <a:ea typeface="微软雅黑" pitchFamily="34" charset="-122"/>
              </a:rPr>
              <a:t>热力图</a:t>
            </a:r>
            <a:endParaRPr lang="zh-CN" altLang="zh-CN" sz="4000" dirty="0">
              <a:solidFill>
                <a:srgbClr val="43698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086614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1" grpId="0"/>
      <p:bldP spid="82" grpId="0"/>
      <p:bldP spid="116" grpId="0"/>
      <p:bldP spid="1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04FCADFB-B80C-45DC-96EC-BD2BF41036BE}"/>
              </a:ext>
            </a:extLst>
          </p:cNvPr>
          <p:cNvGrpSpPr/>
          <p:nvPr/>
        </p:nvGrpSpPr>
        <p:grpSpPr>
          <a:xfrm rot="6604501">
            <a:off x="-2091122" y="4592706"/>
            <a:ext cx="4623511" cy="3341293"/>
            <a:chOff x="569602" y="-921225"/>
            <a:chExt cx="11136187" cy="8047838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ADF2BC7-58EC-4684-9F64-798384BA0F08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30E1BFA4-3C85-48FA-A69E-83565F61CD6B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02D0CF58-2972-4317-AB4E-35C1D88E5E03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D879AA00-5C54-41C3-927F-CAF11668BB16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2C30FB43-8C31-46C2-A974-BD8261A008D5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232DA722-47A5-4974-BFFF-E61120CB0D1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0954C38D-7303-4BEC-A081-DE140636C843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4C1A7704-27CE-4798-B42B-30D04FAA68CC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>
            <a:extLst>
              <a:ext uri="{FF2B5EF4-FFF2-40B4-BE49-F238E27FC236}">
                <a16:creationId xmlns:a16="http://schemas.microsoft.com/office/drawing/2014/main" id="{5BE740E6-5651-8826-DC52-D227471CB032}"/>
              </a:ext>
            </a:extLst>
          </p:cNvPr>
          <p:cNvSpPr/>
          <p:nvPr/>
        </p:nvSpPr>
        <p:spPr>
          <a:xfrm rot="1003911">
            <a:off x="-1790146" y="-947196"/>
            <a:ext cx="3825436" cy="3526271"/>
          </a:xfrm>
          <a:prstGeom prst="ellipse">
            <a:avLst/>
          </a:prstGeom>
          <a:solidFill>
            <a:srgbClr val="307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0159E95-31E5-7079-36B1-45621B0C4DB5}"/>
              </a:ext>
            </a:extLst>
          </p:cNvPr>
          <p:cNvSpPr/>
          <p:nvPr/>
        </p:nvSpPr>
        <p:spPr>
          <a:xfrm rot="1626824">
            <a:off x="1199717" y="-1082697"/>
            <a:ext cx="2604479" cy="1881911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711EE2B-5594-D213-1333-F15752585D89}"/>
              </a:ext>
            </a:extLst>
          </p:cNvPr>
          <p:cNvSpPr/>
          <p:nvPr/>
        </p:nvSpPr>
        <p:spPr>
          <a:xfrm>
            <a:off x="-39079" y="1784896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3DBC1E-8BC6-E316-1784-D71F23251E41}"/>
              </a:ext>
            </a:extLst>
          </p:cNvPr>
          <p:cNvSpPr txBox="1"/>
          <p:nvPr/>
        </p:nvSpPr>
        <p:spPr>
          <a:xfrm>
            <a:off x="-32038" y="589224"/>
            <a:ext cx="232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路网的构建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2226B9-E5B2-FB3D-954D-E011BCFD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21" y="-389438"/>
            <a:ext cx="4811259" cy="38530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88A04C7-1402-957B-29E9-DB86DEDCB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662" y="-290336"/>
            <a:ext cx="4698338" cy="371933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753FBB1-B843-1415-E8EE-EA6FB1C42428}"/>
              </a:ext>
            </a:extLst>
          </p:cNvPr>
          <p:cNvSpPr txBox="1"/>
          <p:nvPr/>
        </p:nvSpPr>
        <p:spPr>
          <a:xfrm>
            <a:off x="2714055" y="2753052"/>
            <a:ext cx="232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初始化路网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6605313-9333-1B84-DBA9-9E8F1B9E3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750" y="3429000"/>
            <a:ext cx="6518483" cy="340094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D51AA08-B6B5-716C-0890-5DE2042E5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663" y="3396281"/>
            <a:ext cx="4686382" cy="336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81939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8C81CCB-B908-45B2-8298-3AAD6380D7A4}"/>
              </a:ext>
            </a:extLst>
          </p:cNvPr>
          <p:cNvGrpSpPr/>
          <p:nvPr/>
        </p:nvGrpSpPr>
        <p:grpSpPr>
          <a:xfrm>
            <a:off x="92082" y="11777"/>
            <a:ext cx="3667126" cy="3647238"/>
            <a:chOff x="2699658" y="-921225"/>
            <a:chExt cx="8091720" cy="804783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E4C9D64-2C5D-4EF7-B52A-52A7C9D872F3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B69586-9C13-44B5-8C41-3946DC63C2E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5E5D6B-4679-450F-9CC6-CA83FC748D74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7F9159-49A4-40F5-923F-593BE288E03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ACE0DD-ADD6-4700-A8D0-D7284F43ADE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8094796-58B0-423C-89F2-4CC3C40CECDB}"/>
              </a:ext>
            </a:extLst>
          </p:cNvPr>
          <p:cNvSpPr/>
          <p:nvPr/>
        </p:nvSpPr>
        <p:spPr>
          <a:xfrm>
            <a:off x="569602" y="4020458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5">
            <a:extLst>
              <a:ext uri="{FF2B5EF4-FFF2-40B4-BE49-F238E27FC236}">
                <a16:creationId xmlns:a16="http://schemas.microsoft.com/office/drawing/2014/main" id="{15C51913-EA8B-4720-A526-9FB0720F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04" y="4102326"/>
            <a:ext cx="2440412" cy="56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3698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Dijkstra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698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算法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43698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BE91D20-249F-456F-82DC-A72C93B1F921}"/>
              </a:ext>
            </a:extLst>
          </p:cNvPr>
          <p:cNvSpPr/>
          <p:nvPr/>
        </p:nvSpPr>
        <p:spPr>
          <a:xfrm>
            <a:off x="11021743" y="3190291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6ED2F4-02BC-6C68-4008-E1A6750A18CD}"/>
              </a:ext>
            </a:extLst>
          </p:cNvPr>
          <p:cNvSpPr txBox="1"/>
          <p:nvPr/>
        </p:nvSpPr>
        <p:spPr>
          <a:xfrm>
            <a:off x="3755374" y="11778"/>
            <a:ext cx="733525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单源最短路径常用的算法即为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Dijkstra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算法，它的大致算法思路就是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将顶点集划分为两个子集，一个子集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包含最短路径已确定的结点，另一个子集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包含未确定的结点。设起始结点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dist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存储每个结点到起始结点的最短距离。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3.P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为一个前置结点矩阵，存放由源点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到其他结点的最短路径上每个结点的前一个结点，即路径途径顶点。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4.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步骤：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初始化，使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的每个元素值为无穷大，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的每个元素值为空值，并设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为空集。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加入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，灵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d(s)=0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中中找到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最短路径最小的结点，设该结点为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加入已确定子集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，并将它从未确定子集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删除。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找出与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相连的所有邻接结点，从这些结点中取出一个，令其为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①如果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已经存在于已经确定子集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中，则执行下面第②步，否则，做出如下判断：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源点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的距离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)d(v)&lt;d(u)+nu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之间的距离，则执行第②步；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否则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           {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令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d(v)=d(u)+nu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之间的距离，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结点的前一个结点为：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p(v)=nu;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将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加入到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中。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②若与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nu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相连的所有结点都做过了上述判断，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则执行第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VI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步，否则，取下一个未判断点进行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操作。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 startAt="6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判断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Q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是否未空集，若不是，则返回第三步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 startAt="6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否则，停止运算。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15536A-F512-2A8B-F56E-C2B2FF60C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69" y="5190715"/>
            <a:ext cx="4093093" cy="151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2907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8C81CCB-B908-45B2-8298-3AAD6380D7A4}"/>
              </a:ext>
            </a:extLst>
          </p:cNvPr>
          <p:cNvGrpSpPr/>
          <p:nvPr/>
        </p:nvGrpSpPr>
        <p:grpSpPr>
          <a:xfrm>
            <a:off x="92082" y="11777"/>
            <a:ext cx="3667126" cy="3647238"/>
            <a:chOff x="2699658" y="-921225"/>
            <a:chExt cx="8091720" cy="804783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E4C9D64-2C5D-4EF7-B52A-52A7C9D872F3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B69586-9C13-44B5-8C41-3946DC63C2E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5E5D6B-4679-450F-9CC6-CA83FC748D74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7F9159-49A4-40F5-923F-593BE288E03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ACE0DD-ADD6-4700-A8D0-D7284F43ADE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8094796-58B0-423C-89F2-4CC3C40CECDB}"/>
              </a:ext>
            </a:extLst>
          </p:cNvPr>
          <p:cNvSpPr/>
          <p:nvPr/>
        </p:nvSpPr>
        <p:spPr>
          <a:xfrm>
            <a:off x="569602" y="4020458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BE91D20-249F-456F-82DC-A72C93B1F921}"/>
              </a:ext>
            </a:extLst>
          </p:cNvPr>
          <p:cNvSpPr/>
          <p:nvPr/>
        </p:nvSpPr>
        <p:spPr>
          <a:xfrm>
            <a:off x="10600001" y="4362915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A29771-9191-D712-D882-2E07E3A0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88" y="11777"/>
            <a:ext cx="3018891" cy="33396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DFBB1D-9C07-1CBE-0091-35F9DAF0C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982" y="11777"/>
            <a:ext cx="3490179" cy="3320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D4076A6-D7AE-D196-7621-CC1213534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661" y="3332672"/>
            <a:ext cx="4759667" cy="35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31040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51">
            <a:extLst>
              <a:ext uri="{FF2B5EF4-FFF2-40B4-BE49-F238E27FC236}">
                <a16:creationId xmlns:a16="http://schemas.microsoft.com/office/drawing/2014/main" id="{11BF1089-07A8-4515-B62E-81E9EA4BBAA7}"/>
              </a:ext>
            </a:extLst>
          </p:cNvPr>
          <p:cNvSpPr/>
          <p:nvPr/>
        </p:nvSpPr>
        <p:spPr>
          <a:xfrm>
            <a:off x="2598148" y="3784921"/>
            <a:ext cx="2028489" cy="4056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系统功能设计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Shape 1852">
            <a:extLst>
              <a:ext uri="{FF2B5EF4-FFF2-40B4-BE49-F238E27FC236}">
                <a16:creationId xmlns:a16="http://schemas.microsoft.com/office/drawing/2014/main" id="{3C19D044-6843-4A2C-ADA8-14A9FC64E072}"/>
              </a:ext>
            </a:extLst>
          </p:cNvPr>
          <p:cNvSpPr/>
          <p:nvPr/>
        </p:nvSpPr>
        <p:spPr>
          <a:xfrm>
            <a:off x="3025817" y="2594573"/>
            <a:ext cx="1102608" cy="1111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436982"/>
          </a:solidFill>
          <a:ln w="12700" cap="flat">
            <a:noFill/>
            <a:miter lim="400000"/>
          </a:ln>
          <a:effectLst/>
        </p:spPr>
        <p:txBody>
          <a:bodyPr wrap="square" lIns="19049" tIns="19049" rIns="19049" bIns="19049" numCol="1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Shape 1856">
            <a:extLst>
              <a:ext uri="{FF2B5EF4-FFF2-40B4-BE49-F238E27FC236}">
                <a16:creationId xmlns:a16="http://schemas.microsoft.com/office/drawing/2014/main" id="{12E8AD75-0D0B-4187-97A1-6B7C1C21228F}"/>
              </a:ext>
            </a:extLst>
          </p:cNvPr>
          <p:cNvSpPr/>
          <p:nvPr/>
        </p:nvSpPr>
        <p:spPr>
          <a:xfrm>
            <a:off x="4912731" y="5296550"/>
            <a:ext cx="1361398" cy="405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关键技术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Shape 1860">
            <a:extLst>
              <a:ext uri="{FF2B5EF4-FFF2-40B4-BE49-F238E27FC236}">
                <a16:creationId xmlns:a16="http://schemas.microsoft.com/office/drawing/2014/main" id="{01758888-AA89-4479-91BA-E792DE441544}"/>
              </a:ext>
            </a:extLst>
          </p:cNvPr>
          <p:cNvSpPr/>
          <p:nvPr/>
        </p:nvSpPr>
        <p:spPr>
          <a:xfrm>
            <a:off x="7391400" y="4726655"/>
            <a:ext cx="1361397" cy="4056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小组分工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Shape 1861">
            <a:extLst>
              <a:ext uri="{FF2B5EF4-FFF2-40B4-BE49-F238E27FC236}">
                <a16:creationId xmlns:a16="http://schemas.microsoft.com/office/drawing/2014/main" id="{BFD484F9-9CC3-47AF-A531-7B81D215A9E2}"/>
              </a:ext>
            </a:extLst>
          </p:cNvPr>
          <p:cNvSpPr/>
          <p:nvPr/>
        </p:nvSpPr>
        <p:spPr>
          <a:xfrm>
            <a:off x="7472880" y="3531666"/>
            <a:ext cx="1102608" cy="108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EB0A2"/>
          </a:solidFill>
          <a:ln w="12700" cap="flat">
            <a:noFill/>
            <a:miter lim="400000"/>
          </a:ln>
          <a:effectLst/>
        </p:spPr>
        <p:txBody>
          <a:bodyPr wrap="square" lIns="19049" tIns="19049" rIns="19049" bIns="19049" numCol="1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Shape 1865">
            <a:extLst>
              <a:ext uri="{FF2B5EF4-FFF2-40B4-BE49-F238E27FC236}">
                <a16:creationId xmlns:a16="http://schemas.microsoft.com/office/drawing/2014/main" id="{894FE05F-CF70-4E78-ADDF-19B745A8BD23}"/>
              </a:ext>
            </a:extLst>
          </p:cNvPr>
          <p:cNvSpPr/>
          <p:nvPr/>
        </p:nvSpPr>
        <p:spPr>
          <a:xfrm>
            <a:off x="8455181" y="2920711"/>
            <a:ext cx="1325013" cy="4056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项目背景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Shape 1866">
            <a:extLst>
              <a:ext uri="{FF2B5EF4-FFF2-40B4-BE49-F238E27FC236}">
                <a16:creationId xmlns:a16="http://schemas.microsoft.com/office/drawing/2014/main" id="{DAA94E5F-DD99-4516-994E-00A0FB7C8D55}"/>
              </a:ext>
            </a:extLst>
          </p:cNvPr>
          <p:cNvSpPr/>
          <p:nvPr/>
        </p:nvSpPr>
        <p:spPr>
          <a:xfrm>
            <a:off x="8534514" y="1806870"/>
            <a:ext cx="1102608" cy="1050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F728B"/>
          </a:solidFill>
          <a:ln w="12700" cap="flat">
            <a:noFill/>
            <a:miter lim="400000"/>
          </a:ln>
          <a:effectLst/>
        </p:spPr>
        <p:txBody>
          <a:bodyPr wrap="square" lIns="19049" tIns="19049" rIns="19049" bIns="19049" numCol="1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Shape 1857">
            <a:extLst>
              <a:ext uri="{FF2B5EF4-FFF2-40B4-BE49-F238E27FC236}">
                <a16:creationId xmlns:a16="http://schemas.microsoft.com/office/drawing/2014/main" id="{574941E4-20E9-4FE0-94DA-032AC1C114A6}"/>
              </a:ext>
            </a:extLst>
          </p:cNvPr>
          <p:cNvSpPr/>
          <p:nvPr/>
        </p:nvSpPr>
        <p:spPr>
          <a:xfrm>
            <a:off x="5042126" y="4190545"/>
            <a:ext cx="1102608" cy="107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BD4CC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BC182BA-B87D-466F-9AC0-6FEFB2A8FFA0}"/>
              </a:ext>
            </a:extLst>
          </p:cNvPr>
          <p:cNvGrpSpPr/>
          <p:nvPr/>
        </p:nvGrpSpPr>
        <p:grpSpPr>
          <a:xfrm>
            <a:off x="4975307" y="1637021"/>
            <a:ext cx="2125272" cy="2125272"/>
            <a:chOff x="4975307" y="1637021"/>
            <a:chExt cx="2125272" cy="2125272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AA3DF49-EDD5-49E3-AFFF-0B1CE784D129}"/>
                </a:ext>
              </a:extLst>
            </p:cNvPr>
            <p:cNvSpPr/>
            <p:nvPr/>
          </p:nvSpPr>
          <p:spPr>
            <a:xfrm>
              <a:off x="4975307" y="1637021"/>
              <a:ext cx="2125272" cy="2125272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TextBox 21">
              <a:extLst>
                <a:ext uri="{FF2B5EF4-FFF2-40B4-BE49-F238E27FC236}">
                  <a16:creationId xmlns:a16="http://schemas.microsoft.com/office/drawing/2014/main" id="{37814751-9389-44DF-9EE4-FA9A540C1E16}"/>
                </a:ext>
              </a:extLst>
            </p:cNvPr>
            <p:cNvSpPr txBox="1"/>
            <p:nvPr/>
          </p:nvSpPr>
          <p:spPr>
            <a:xfrm>
              <a:off x="5381353" y="2065273"/>
              <a:ext cx="131318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9492ED8-B6AA-432A-9CF1-A560EB78B896}"/>
                </a:ext>
              </a:extLst>
            </p:cNvPr>
            <p:cNvSpPr/>
            <p:nvPr/>
          </p:nvSpPr>
          <p:spPr>
            <a:xfrm>
              <a:off x="5300658" y="2835969"/>
              <a:ext cx="15872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spc="400" dirty="0">
                  <a:solidFill>
                    <a:schemeClr val="bg1"/>
                  </a:solidFill>
                </a:rPr>
                <a:t>CONTENT</a:t>
              </a:r>
            </a:p>
          </p:txBody>
        </p:sp>
      </p:grpSp>
      <p:sp>
        <p:nvSpPr>
          <p:cNvPr id="26" name="Shape 1851">
            <a:extLst>
              <a:ext uri="{FF2B5EF4-FFF2-40B4-BE49-F238E27FC236}">
                <a16:creationId xmlns:a16="http://schemas.microsoft.com/office/drawing/2014/main" id="{B64555CA-308D-4A03-B5BF-B95625BF6050}"/>
              </a:ext>
            </a:extLst>
          </p:cNvPr>
          <p:cNvSpPr/>
          <p:nvPr/>
        </p:nvSpPr>
        <p:spPr>
          <a:xfrm>
            <a:off x="1169412" y="2857343"/>
            <a:ext cx="1384348" cy="4056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系统展示</a:t>
            </a:r>
            <a:endParaRPr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7" name="Shape 1852">
            <a:extLst>
              <a:ext uri="{FF2B5EF4-FFF2-40B4-BE49-F238E27FC236}">
                <a16:creationId xmlns:a16="http://schemas.microsoft.com/office/drawing/2014/main" id="{1EF3A2E1-80DD-4FBD-85A8-498486CE6C31}"/>
              </a:ext>
            </a:extLst>
          </p:cNvPr>
          <p:cNvSpPr/>
          <p:nvPr/>
        </p:nvSpPr>
        <p:spPr>
          <a:xfrm>
            <a:off x="1313596" y="1710336"/>
            <a:ext cx="1102607" cy="1073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EB0A2"/>
          </a:solidFill>
          <a:ln w="12700" cap="flat">
            <a:noFill/>
            <a:miter lim="400000"/>
          </a:ln>
          <a:effectLst/>
        </p:spPr>
        <p:txBody>
          <a:bodyPr wrap="square" lIns="19049" tIns="19049" rIns="19049" bIns="19049" numCol="1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BFB45340-7272-42DD-8427-A0BB7C7B86F7}"/>
              </a:ext>
            </a:extLst>
          </p:cNvPr>
          <p:cNvSpPr/>
          <p:nvPr/>
        </p:nvSpPr>
        <p:spPr>
          <a:xfrm>
            <a:off x="9870067" y="5006675"/>
            <a:ext cx="985375" cy="985375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CA2AE0A-3059-4934-8A7C-0B6047B4EBCD}"/>
              </a:ext>
            </a:extLst>
          </p:cNvPr>
          <p:cNvSpPr/>
          <p:nvPr/>
        </p:nvSpPr>
        <p:spPr>
          <a:xfrm>
            <a:off x="3125660" y="23145"/>
            <a:ext cx="691738" cy="663924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E76397D-05EB-4CBB-A730-4A592A660E07}"/>
              </a:ext>
            </a:extLst>
          </p:cNvPr>
          <p:cNvSpPr/>
          <p:nvPr/>
        </p:nvSpPr>
        <p:spPr>
          <a:xfrm>
            <a:off x="270858" y="4452970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91B74F9-3130-4B91-AC14-71F87315C675}"/>
              </a:ext>
            </a:extLst>
          </p:cNvPr>
          <p:cNvSpPr/>
          <p:nvPr/>
        </p:nvSpPr>
        <p:spPr>
          <a:xfrm>
            <a:off x="10855442" y="0"/>
            <a:ext cx="1059190" cy="1059190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0669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4" grpId="0"/>
      <p:bldP spid="15" grpId="0" animBg="1"/>
      <p:bldP spid="17" grpId="0"/>
      <p:bldP spid="18" grpId="0" animBg="1"/>
      <p:bldP spid="19" grpId="0" animBg="1"/>
      <p:bldP spid="26" grpId="0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D4A0C5B-E2C7-483A-9A7D-3720AD203B45}"/>
              </a:ext>
            </a:extLst>
          </p:cNvPr>
          <p:cNvSpPr/>
          <p:nvPr/>
        </p:nvSpPr>
        <p:spPr>
          <a:xfrm>
            <a:off x="9953384" y="1155788"/>
            <a:ext cx="1892990" cy="1892990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8C81CCB-B908-45B2-8298-3AAD6380D7A4}"/>
              </a:ext>
            </a:extLst>
          </p:cNvPr>
          <p:cNvGrpSpPr/>
          <p:nvPr/>
        </p:nvGrpSpPr>
        <p:grpSpPr>
          <a:xfrm>
            <a:off x="92082" y="11777"/>
            <a:ext cx="3667126" cy="3647238"/>
            <a:chOff x="2699658" y="-921225"/>
            <a:chExt cx="8091720" cy="804783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E4C9D64-2C5D-4EF7-B52A-52A7C9D872F3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B69586-9C13-44B5-8C41-3946DC63C2E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5E5D6B-4679-450F-9CC6-CA83FC748D74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7F9159-49A4-40F5-923F-593BE288E03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ACE0DD-ADD6-4700-A8D0-D7284F43ADE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28094796-58B0-423C-89F2-4CC3C40CECDB}"/>
              </a:ext>
            </a:extLst>
          </p:cNvPr>
          <p:cNvSpPr/>
          <p:nvPr/>
        </p:nvSpPr>
        <p:spPr>
          <a:xfrm>
            <a:off x="569602" y="4020458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5">
            <a:extLst>
              <a:ext uri="{FF2B5EF4-FFF2-40B4-BE49-F238E27FC236}">
                <a16:creationId xmlns:a16="http://schemas.microsoft.com/office/drawing/2014/main" id="{15C51913-EA8B-4720-A526-9FB0720F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457" y="237577"/>
            <a:ext cx="3261149" cy="56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43698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Dijkstra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3698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路网效果</a:t>
            </a: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436982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BE91D20-249F-456F-82DC-A72C93B1F921}"/>
              </a:ext>
            </a:extLst>
          </p:cNvPr>
          <p:cNvSpPr/>
          <p:nvPr/>
        </p:nvSpPr>
        <p:spPr>
          <a:xfrm>
            <a:off x="10452141" y="5277315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427AC5-1372-CC11-22E2-DB54D3F95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74" y="925895"/>
            <a:ext cx="8361502" cy="390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3627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  <p:bldP spid="20" grpId="0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D4A0C5B-E2C7-483A-9A7D-3720AD203B45}"/>
              </a:ext>
            </a:extLst>
          </p:cNvPr>
          <p:cNvSpPr/>
          <p:nvPr/>
        </p:nvSpPr>
        <p:spPr>
          <a:xfrm>
            <a:off x="9812799" y="4632432"/>
            <a:ext cx="1892990" cy="1892990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946EE2-F311-4B70-B4BC-4854CDE267BB}"/>
              </a:ext>
            </a:extLst>
          </p:cNvPr>
          <p:cNvGrpSpPr/>
          <p:nvPr/>
        </p:nvGrpSpPr>
        <p:grpSpPr>
          <a:xfrm>
            <a:off x="2315598" y="-825752"/>
            <a:ext cx="8091720" cy="8047838"/>
            <a:chOff x="2699658" y="-921225"/>
            <a:chExt cx="8091720" cy="804783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E4C9D64-2C5D-4EF7-B52A-52A7C9D872F3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B69586-9C13-44B5-8C41-3946DC63C2E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5E5D6B-4679-450F-9CC6-CA83FC748D74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7F9159-49A4-40F5-923F-593BE288E03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ACE0DD-ADD6-4700-A8D0-D7284F43ADE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C0D44AB7-B14C-4FD5-B5AC-1D94E7637BB4}"/>
              </a:ext>
            </a:extLst>
          </p:cNvPr>
          <p:cNvSpPr/>
          <p:nvPr/>
        </p:nvSpPr>
        <p:spPr>
          <a:xfrm>
            <a:off x="1164752" y="353767"/>
            <a:ext cx="925308" cy="925308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8094796-58B0-423C-89F2-4CC3C40CECDB}"/>
              </a:ext>
            </a:extLst>
          </p:cNvPr>
          <p:cNvSpPr/>
          <p:nvPr/>
        </p:nvSpPr>
        <p:spPr>
          <a:xfrm>
            <a:off x="569602" y="4020458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4CEFA9-DDD8-47C3-9A4A-F0D1E9D8FE5B}"/>
              </a:ext>
            </a:extLst>
          </p:cNvPr>
          <p:cNvSpPr/>
          <p:nvPr/>
        </p:nvSpPr>
        <p:spPr>
          <a:xfrm>
            <a:off x="0" y="1422401"/>
            <a:ext cx="12192000" cy="38970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68300" sx="106000" sy="106000" algn="ctr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6D5423-3CB0-4776-88BD-C1530448C50E}"/>
              </a:ext>
            </a:extLst>
          </p:cNvPr>
          <p:cNvGrpSpPr/>
          <p:nvPr/>
        </p:nvGrpSpPr>
        <p:grpSpPr>
          <a:xfrm>
            <a:off x="3780972" y="2536448"/>
            <a:ext cx="4630057" cy="1785104"/>
            <a:chOff x="3780972" y="1732536"/>
            <a:chExt cx="4630057" cy="178510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5D033CA-9AE6-4AD1-98AB-D74C77A8A6EA}"/>
                </a:ext>
              </a:extLst>
            </p:cNvPr>
            <p:cNvSpPr txBox="1"/>
            <p:nvPr/>
          </p:nvSpPr>
          <p:spPr>
            <a:xfrm>
              <a:off x="3780972" y="1732536"/>
              <a:ext cx="46300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dirty="0">
                  <a:solidFill>
                    <a:srgbClr val="2F72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谢谢观看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44AC408-B9EF-4CA5-9335-50FB1D1D2D4B}"/>
                </a:ext>
              </a:extLst>
            </p:cNvPr>
            <p:cNvSpPr txBox="1"/>
            <p:nvPr/>
          </p:nvSpPr>
          <p:spPr>
            <a:xfrm>
              <a:off x="3933372" y="3055975"/>
              <a:ext cx="4325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400" dirty="0">
                  <a:solidFill>
                    <a:srgbClr val="2F728B"/>
                  </a:solidFill>
                  <a:latin typeface="Agency FB" panose="020B0503020202020204" pitchFamily="34" charset="0"/>
                </a:rPr>
                <a:t>THANKS FOR WATCH</a:t>
              </a:r>
              <a:endParaRPr lang="zh-CN" altLang="en-US" sz="2400" dirty="0">
                <a:solidFill>
                  <a:srgbClr val="2F728B"/>
                </a:solidFill>
                <a:latin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430854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D4A0C5B-E2C7-483A-9A7D-3720AD203B45}"/>
              </a:ext>
            </a:extLst>
          </p:cNvPr>
          <p:cNvSpPr/>
          <p:nvPr/>
        </p:nvSpPr>
        <p:spPr>
          <a:xfrm>
            <a:off x="9953384" y="1155788"/>
            <a:ext cx="1892990" cy="1892990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8C81CCB-B908-45B2-8298-3AAD6380D7A4}"/>
              </a:ext>
            </a:extLst>
          </p:cNvPr>
          <p:cNvGrpSpPr/>
          <p:nvPr/>
        </p:nvGrpSpPr>
        <p:grpSpPr>
          <a:xfrm>
            <a:off x="4527894" y="985194"/>
            <a:ext cx="3667126" cy="3647238"/>
            <a:chOff x="2699658" y="-921225"/>
            <a:chExt cx="8091720" cy="804783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E4C9D64-2C5D-4EF7-B52A-52A7C9D872F3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B69586-9C13-44B5-8C41-3946DC63C2E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5E5D6B-4679-450F-9CC6-CA83FC748D74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7F9159-49A4-40F5-923F-593BE288E03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ACE0DD-ADD6-4700-A8D0-D7284F43ADE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C0D44AB7-B14C-4FD5-B5AC-1D94E7637BB4}"/>
              </a:ext>
            </a:extLst>
          </p:cNvPr>
          <p:cNvSpPr/>
          <p:nvPr/>
        </p:nvSpPr>
        <p:spPr>
          <a:xfrm>
            <a:off x="2196201" y="1573711"/>
            <a:ext cx="925308" cy="925308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8094796-58B0-423C-89F2-4CC3C40CECDB}"/>
              </a:ext>
            </a:extLst>
          </p:cNvPr>
          <p:cNvSpPr/>
          <p:nvPr/>
        </p:nvSpPr>
        <p:spPr>
          <a:xfrm>
            <a:off x="569602" y="4020458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BCE231-EBDC-4718-98EC-C981670FFDB4}"/>
              </a:ext>
            </a:extLst>
          </p:cNvPr>
          <p:cNvSpPr txBox="1"/>
          <p:nvPr/>
        </p:nvSpPr>
        <p:spPr>
          <a:xfrm>
            <a:off x="5796299" y="1916403"/>
            <a:ext cx="1221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5">
            <a:extLst>
              <a:ext uri="{FF2B5EF4-FFF2-40B4-BE49-F238E27FC236}">
                <a16:creationId xmlns:a16="http://schemas.microsoft.com/office/drawing/2014/main" id="{15C51913-EA8B-4720-A526-9FB0720F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2836" y="4920314"/>
            <a:ext cx="1866457" cy="56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80" tIns="34290" rIns="68580" bIns="34290">
            <a:spAutoFit/>
          </a:bodyPr>
          <a:lstStyle/>
          <a:p>
            <a:pPr lvl="0"/>
            <a:r>
              <a:rPr lang="zh-CN" altLang="en-US" sz="3200" dirty="0">
                <a:solidFill>
                  <a:srgbClr val="436982"/>
                </a:solidFill>
                <a:latin typeface="微软雅黑" pitchFamily="34" charset="-122"/>
                <a:ea typeface="微软雅黑" pitchFamily="34" charset="-122"/>
              </a:rPr>
              <a:t>项目背景</a:t>
            </a:r>
            <a:endParaRPr lang="zh-CN" altLang="zh-CN" sz="3200" dirty="0">
              <a:solidFill>
                <a:srgbClr val="4369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BE91D20-249F-456F-82DC-A72C93B1F921}"/>
              </a:ext>
            </a:extLst>
          </p:cNvPr>
          <p:cNvSpPr/>
          <p:nvPr/>
        </p:nvSpPr>
        <p:spPr>
          <a:xfrm>
            <a:off x="9870328" y="4279788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392294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3" grpId="0" animBg="1"/>
      <p:bldP spid="19" grpId="0"/>
      <p:bldP spid="20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CA3A21EE-F7A1-41A6-B29C-908E7B5DFCD4}"/>
              </a:ext>
            </a:extLst>
          </p:cNvPr>
          <p:cNvGrpSpPr/>
          <p:nvPr/>
        </p:nvGrpSpPr>
        <p:grpSpPr>
          <a:xfrm rot="6604501">
            <a:off x="8773714" y="5143094"/>
            <a:ext cx="4623511" cy="3341293"/>
            <a:chOff x="569602" y="-921225"/>
            <a:chExt cx="11136187" cy="8047838"/>
          </a:xfrm>
        </p:grpSpPr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640A5898-8E9E-4BB7-8CEB-E720E1A96A11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CE5FC0F-CC46-43CC-9B19-C3070B7C56E1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AD3C0B44-03BA-4198-AB73-0DE629625611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21B04980-3F30-499C-916F-DCA07DE2354B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5A40EC34-70A6-4E6C-803F-6EAFEFBA60A5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928683BE-D032-4E9E-952B-6F43DBB4EE61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5669BDBC-A850-4BF5-A9C0-E7A184018563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3F9EF466-2CEB-4CDD-B216-B6872F330EFF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" name="直接连接符 3"/>
          <p:cNvCxnSpPr>
            <a:cxnSpLocks/>
          </p:cNvCxnSpPr>
          <p:nvPr/>
        </p:nvCxnSpPr>
        <p:spPr>
          <a:xfrm>
            <a:off x="5723861" y="1127524"/>
            <a:ext cx="0" cy="473378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/>
          <p:cNvSpPr>
            <a:spLocks noChangeArrowheads="1"/>
          </p:cNvSpPr>
          <p:nvPr/>
        </p:nvSpPr>
        <p:spPr bwMode="auto">
          <a:xfrm>
            <a:off x="6075793" y="4985614"/>
            <a:ext cx="456258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目前景区平台功能分散，不便于游客查询信息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，因此我们将信息整合，制作基于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WebGIS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的智慧景区服务平台，更好的服务游客。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矩形 112"/>
          <p:cNvSpPr>
            <a:spLocks noChangeArrowheads="1"/>
          </p:cNvSpPr>
          <p:nvPr/>
        </p:nvSpPr>
        <p:spPr bwMode="auto">
          <a:xfrm>
            <a:off x="6082044" y="1127524"/>
            <a:ext cx="45625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近年来，我国旅游市场保持较快增长。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2020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年，尽管受到新冠肺炎疫情冲击，但行业恢复发展呈现积极向好态势。后疫情时代，旅游业“重振旗鼓”，重新爆发出新的活力。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矩形 114"/>
          <p:cNvSpPr>
            <a:spLocks noChangeArrowheads="1"/>
          </p:cNvSpPr>
          <p:nvPr/>
        </p:nvSpPr>
        <p:spPr bwMode="auto">
          <a:xfrm>
            <a:off x="6065715" y="2552681"/>
            <a:ext cx="45625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以“互联网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旅游”为代表的旅游新业态快速发展，进一步推动了生产方式、服务方式、管理模式的创新，也丰富了产品业态，进一步拓展了旅游消费空间。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矩形 116"/>
          <p:cNvSpPr>
            <a:spLocks noChangeArrowheads="1"/>
          </p:cNvSpPr>
          <p:nvPr/>
        </p:nvSpPr>
        <p:spPr bwMode="auto">
          <a:xfrm>
            <a:off x="6065714" y="4064829"/>
            <a:ext cx="45625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景区必须顺应时代发展，与新技术接轨，打造智慧景区，才能更好的满足游客的需求。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725F8F7-F953-4311-847C-5384B2B0BB4C}"/>
              </a:ext>
            </a:extLst>
          </p:cNvPr>
          <p:cNvGrpSpPr/>
          <p:nvPr/>
        </p:nvGrpSpPr>
        <p:grpSpPr>
          <a:xfrm rot="2837432">
            <a:off x="-1598404" y="-759951"/>
            <a:ext cx="4226169" cy="3054144"/>
            <a:chOff x="569602" y="-921225"/>
            <a:chExt cx="11136187" cy="8047838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2AC07BAB-5288-4CA2-B44E-630F3B329C35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7306152-7293-4B27-99F0-A2B779AEA282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310F7F0-B449-4FF3-A138-58A6C6378FBD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F222DD7C-F373-4D81-8D3F-6B2111B91A0F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0821114-E93B-44C3-A589-C4699779EBA4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E6764B5E-86D8-47B1-803B-187AB548BCA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CFC0D72-8C0B-44FA-9156-9CFE0322A321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2FF711FB-B787-464F-9A68-5A6C9A792F5F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6" name="Picture 2" descr="白水寨风景名胜区门票_白水寨风景名胜区旅游攻略_广州白水寨风景名胜区攻略/地址/图片/门票价格【同程攻略】">
            <a:extLst>
              <a:ext uri="{FF2B5EF4-FFF2-40B4-BE49-F238E27FC236}">
                <a16:creationId xmlns:a16="http://schemas.microsoft.com/office/drawing/2014/main" id="{EA61FDB1-34DE-3800-5B4C-27CA2BFA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086" y="810298"/>
            <a:ext cx="4220875" cy="28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21西栅-旅游攻略-门票-地址-问答-游记点评，乌镇旅游旅游景点推荐-去哪儿攻略">
            <a:extLst>
              <a:ext uri="{FF2B5EF4-FFF2-40B4-BE49-F238E27FC236}">
                <a16:creationId xmlns:a16="http://schemas.microsoft.com/office/drawing/2014/main" id="{661DF05E-27A5-F6DB-61A5-EC48EBE8D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4" y="3771534"/>
            <a:ext cx="4394971" cy="286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32146"/>
      </p:ext>
    </p:extLst>
  </p:cSld>
  <p:clrMapOvr>
    <a:masterClrMapping/>
  </p:clrMapOvr>
  <p:transition spd="slow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3" grpId="0"/>
      <p:bldP spid="115" grpId="0"/>
      <p:bldP spid="1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D4A0C5B-E2C7-483A-9A7D-3720AD203B45}"/>
              </a:ext>
            </a:extLst>
          </p:cNvPr>
          <p:cNvSpPr/>
          <p:nvPr/>
        </p:nvSpPr>
        <p:spPr>
          <a:xfrm>
            <a:off x="9953384" y="1155788"/>
            <a:ext cx="1892990" cy="1892990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8C81CCB-B908-45B2-8298-3AAD6380D7A4}"/>
              </a:ext>
            </a:extLst>
          </p:cNvPr>
          <p:cNvGrpSpPr/>
          <p:nvPr/>
        </p:nvGrpSpPr>
        <p:grpSpPr>
          <a:xfrm>
            <a:off x="4527894" y="985194"/>
            <a:ext cx="3667126" cy="3647238"/>
            <a:chOff x="2699658" y="-921225"/>
            <a:chExt cx="8091720" cy="804783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E4C9D64-2C5D-4EF7-B52A-52A7C9D872F3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B69586-9C13-44B5-8C41-3946DC63C2E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5E5D6B-4679-450F-9CC6-CA83FC748D74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7F9159-49A4-40F5-923F-593BE288E03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ACE0DD-ADD6-4700-A8D0-D7284F43ADE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C0D44AB7-B14C-4FD5-B5AC-1D94E7637BB4}"/>
              </a:ext>
            </a:extLst>
          </p:cNvPr>
          <p:cNvSpPr/>
          <p:nvPr/>
        </p:nvSpPr>
        <p:spPr>
          <a:xfrm>
            <a:off x="2196201" y="1573711"/>
            <a:ext cx="925308" cy="925308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8094796-58B0-423C-89F2-4CC3C40CECDB}"/>
              </a:ext>
            </a:extLst>
          </p:cNvPr>
          <p:cNvSpPr/>
          <p:nvPr/>
        </p:nvSpPr>
        <p:spPr>
          <a:xfrm>
            <a:off x="569602" y="4020458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BCE231-EBDC-4718-98EC-C981670FFDB4}"/>
              </a:ext>
            </a:extLst>
          </p:cNvPr>
          <p:cNvSpPr txBox="1"/>
          <p:nvPr/>
        </p:nvSpPr>
        <p:spPr>
          <a:xfrm>
            <a:off x="5796299" y="1916403"/>
            <a:ext cx="1221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5">
            <a:extLst>
              <a:ext uri="{FF2B5EF4-FFF2-40B4-BE49-F238E27FC236}">
                <a16:creationId xmlns:a16="http://schemas.microsoft.com/office/drawing/2014/main" id="{15C51913-EA8B-4720-A526-9FB0720F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052" y="4981968"/>
            <a:ext cx="2600712" cy="56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3200" dirty="0">
                <a:solidFill>
                  <a:srgbClr val="436982"/>
                </a:solidFill>
                <a:latin typeface="微软雅黑" pitchFamily="34" charset="-122"/>
                <a:ea typeface="微软雅黑" pitchFamily="34" charset="-122"/>
              </a:rPr>
              <a:t>小组成员分工</a:t>
            </a:r>
            <a:endParaRPr lang="zh-CN" altLang="zh-CN" sz="3200" dirty="0">
              <a:solidFill>
                <a:srgbClr val="4369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BE91D20-249F-456F-82DC-A72C93B1F921}"/>
              </a:ext>
            </a:extLst>
          </p:cNvPr>
          <p:cNvSpPr/>
          <p:nvPr/>
        </p:nvSpPr>
        <p:spPr>
          <a:xfrm>
            <a:off x="9870328" y="4279788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34198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3" grpId="0" animBg="1"/>
      <p:bldP spid="19" grpId="0"/>
      <p:bldP spid="20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BFD5FD59-AB89-4F72-8A37-3E35893131B7}"/>
              </a:ext>
            </a:extLst>
          </p:cNvPr>
          <p:cNvGrpSpPr/>
          <p:nvPr/>
        </p:nvGrpSpPr>
        <p:grpSpPr>
          <a:xfrm rot="2837432">
            <a:off x="-1598404" y="-759951"/>
            <a:ext cx="4226169" cy="3054144"/>
            <a:chOff x="569602" y="-921225"/>
            <a:chExt cx="11136187" cy="8047838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9C390C9-BF7F-413C-8C55-2555BA80B156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2DDF2A10-BE7C-4299-A653-63DAE6732BA4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7236CEE-5763-4D0E-BC75-BCFB188AC14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A70B195-0C92-435E-8082-80A0A7A22BFB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D36C47D2-4C9B-4628-9436-E75B33F1832D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1C9B01E0-9DF1-4A47-8B19-CF21756C416A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4D57EE0-8AD0-435B-9AB7-1C2180F9534E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BD0679C7-A3EF-44E9-B6AD-78780CC55EE1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17B96BE-BF04-4BD3-A2A1-FC950BB0D7CC}"/>
              </a:ext>
            </a:extLst>
          </p:cNvPr>
          <p:cNvGrpSpPr/>
          <p:nvPr/>
        </p:nvGrpSpPr>
        <p:grpSpPr>
          <a:xfrm rot="6604501">
            <a:off x="8773714" y="5143094"/>
            <a:ext cx="4623511" cy="3341293"/>
            <a:chOff x="569602" y="-921225"/>
            <a:chExt cx="11136187" cy="8047838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A1C7D3F-2E74-41B0-8096-A55141552AD0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498245C-2C35-47ED-B0FB-8F446EFD5ED4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E2D982D-43F0-47A0-B686-50BAFB20972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CFABE474-A694-4876-9764-D41B1CFA53C5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FF92DD94-D325-4CFB-89BD-E93150A008F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2911002D-7185-4C88-86A1-1758221FA20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1D74D4DB-ABD5-4DCC-AD2C-44F81ADBB74B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3923325-B4B3-4007-8AB3-BFE399B8711B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37446" y="2311943"/>
            <a:ext cx="9052388" cy="1962614"/>
            <a:chOff x="1460500" y="3687440"/>
            <a:chExt cx="9052388" cy="1962614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460500" y="3687440"/>
              <a:ext cx="1962614" cy="1962614"/>
              <a:chOff x="1460500" y="3687440"/>
              <a:chExt cx="1962614" cy="1962614"/>
            </a:xfrm>
          </p:grpSpPr>
          <p:sp>
            <p:nvSpPr>
              <p:cNvPr id="120" name="타원 51"/>
              <p:cNvSpPr/>
              <p:nvPr/>
            </p:nvSpPr>
            <p:spPr>
              <a:xfrm>
                <a:off x="1460500" y="3687440"/>
                <a:ext cx="1962614" cy="1962614"/>
              </a:xfrm>
              <a:prstGeom prst="ellipse">
                <a:avLst/>
              </a:prstGeom>
              <a:solidFill>
                <a:srgbClr val="2EB0A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sym typeface="+mn-lt"/>
                </a:endParaRPr>
              </a:p>
            </p:txBody>
          </p:sp>
          <p:sp>
            <p:nvSpPr>
              <p:cNvPr id="121" name="Rectangle 3"/>
              <p:cNvSpPr txBox="1">
                <a:spLocks noChangeArrowheads="1"/>
              </p:cNvSpPr>
              <p:nvPr/>
            </p:nvSpPr>
            <p:spPr bwMode="auto">
              <a:xfrm>
                <a:off x="1649611" y="4941927"/>
                <a:ext cx="1646370" cy="30777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地形分析</a:t>
                </a:r>
                <a:endParaRPr lang="en-US" altLang="zh-CN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2" name="speed"/>
              <p:cNvSpPr txBox="1">
                <a:spLocks noChangeArrowheads="1"/>
              </p:cNvSpPr>
              <p:nvPr/>
            </p:nvSpPr>
            <p:spPr bwMode="auto">
              <a:xfrm>
                <a:off x="1708663" y="4197729"/>
                <a:ext cx="1449520" cy="3877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800" b="1" dirty="0">
                    <a:solidFill>
                      <a:prstClr val="white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潘志清</a:t>
                </a:r>
                <a:endParaRPr lang="en-US" altLang="ko-KR" sz="2800" b="1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3" name="组合 122"/>
            <p:cNvGrpSpPr/>
            <p:nvPr/>
          </p:nvGrpSpPr>
          <p:grpSpPr>
            <a:xfrm>
              <a:off x="3232944" y="3687440"/>
              <a:ext cx="1962614" cy="1962614"/>
              <a:chOff x="3232944" y="3687440"/>
              <a:chExt cx="1962614" cy="1962614"/>
            </a:xfrm>
          </p:grpSpPr>
          <p:sp>
            <p:nvSpPr>
              <p:cNvPr id="124" name="타원 55"/>
              <p:cNvSpPr/>
              <p:nvPr/>
            </p:nvSpPr>
            <p:spPr>
              <a:xfrm>
                <a:off x="3232944" y="3687440"/>
                <a:ext cx="1962614" cy="196261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43698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5" name="Rectangle 3"/>
              <p:cNvSpPr txBox="1">
                <a:spLocks noChangeArrowheads="1"/>
              </p:cNvSpPr>
              <p:nvPr/>
            </p:nvSpPr>
            <p:spPr bwMode="auto">
              <a:xfrm>
                <a:off x="3407089" y="4927414"/>
                <a:ext cx="1646370" cy="30777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zh-CN" altLang="en-US" dirty="0">
                    <a:solidFill>
                      <a:srgbClr val="2EB0A2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人流量查询</a:t>
                </a:r>
                <a:endParaRPr dirty="0">
                  <a:solidFill>
                    <a:srgbClr val="2EB0A2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26" name="speed"/>
              <p:cNvSpPr txBox="1">
                <a:spLocks noChangeArrowheads="1"/>
              </p:cNvSpPr>
              <p:nvPr/>
            </p:nvSpPr>
            <p:spPr bwMode="auto">
              <a:xfrm>
                <a:off x="3455976" y="4197729"/>
                <a:ext cx="1449520" cy="3877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800" b="1" dirty="0">
                    <a:solidFill>
                      <a:srgbClr val="2EB0A2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刘敏</a:t>
                </a:r>
                <a:endParaRPr lang="en-US" altLang="ko-KR" sz="2800" b="1" dirty="0">
                  <a:solidFill>
                    <a:srgbClr val="2EB0A2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5005388" y="3687440"/>
              <a:ext cx="1962614" cy="1962614"/>
              <a:chOff x="5005388" y="3687440"/>
              <a:chExt cx="1962614" cy="1962614"/>
            </a:xfrm>
          </p:grpSpPr>
          <p:sp>
            <p:nvSpPr>
              <p:cNvPr id="128" name="타원 59"/>
              <p:cNvSpPr/>
              <p:nvPr/>
            </p:nvSpPr>
            <p:spPr>
              <a:xfrm>
                <a:off x="5005388" y="3687440"/>
                <a:ext cx="1962614" cy="1962614"/>
              </a:xfrm>
              <a:prstGeom prst="ellipse">
                <a:avLst/>
              </a:prstGeom>
              <a:solidFill>
                <a:srgbClr val="2EB0A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sym typeface="+mn-lt"/>
                </a:endParaRPr>
              </a:p>
            </p:txBody>
          </p:sp>
          <p:sp>
            <p:nvSpPr>
              <p:cNvPr id="129" name="Rectangle 3"/>
              <p:cNvSpPr txBox="1">
                <a:spLocks noChangeArrowheads="1"/>
              </p:cNvSpPr>
              <p:nvPr/>
            </p:nvSpPr>
            <p:spPr bwMode="auto">
              <a:xfrm>
                <a:off x="5195558" y="4941927"/>
                <a:ext cx="1646370" cy="30777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热力图</a:t>
                </a:r>
                <a:endParaRPr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0" name="speed"/>
              <p:cNvSpPr txBox="1">
                <a:spLocks noChangeArrowheads="1"/>
              </p:cNvSpPr>
              <p:nvPr/>
            </p:nvSpPr>
            <p:spPr bwMode="auto">
              <a:xfrm>
                <a:off x="5253135" y="4204589"/>
                <a:ext cx="1449520" cy="3877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800" b="1" dirty="0">
                    <a:solidFill>
                      <a:prstClr val="white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李嘉怡</a:t>
                </a:r>
                <a:endParaRPr lang="en-US" altLang="ko-KR" sz="2800" b="1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6777832" y="3687440"/>
              <a:ext cx="1962614" cy="1962614"/>
              <a:chOff x="6777832" y="3687440"/>
              <a:chExt cx="1962614" cy="1962614"/>
            </a:xfrm>
          </p:grpSpPr>
          <p:sp>
            <p:nvSpPr>
              <p:cNvPr id="132" name="타원 63"/>
              <p:cNvSpPr/>
              <p:nvPr/>
            </p:nvSpPr>
            <p:spPr>
              <a:xfrm>
                <a:off x="6777832" y="3687440"/>
                <a:ext cx="1962614" cy="196261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43698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kern="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3" name="Rectangle 3"/>
              <p:cNvSpPr txBox="1">
                <a:spLocks noChangeArrowheads="1"/>
              </p:cNvSpPr>
              <p:nvPr/>
            </p:nvSpPr>
            <p:spPr bwMode="auto">
              <a:xfrm>
                <a:off x="6935954" y="4927413"/>
                <a:ext cx="1646370" cy="30777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zh-CN" altLang="en-US" dirty="0">
                    <a:solidFill>
                      <a:srgbClr val="2EB0A2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餐饮设施查询</a:t>
                </a:r>
                <a:endParaRPr dirty="0">
                  <a:solidFill>
                    <a:srgbClr val="2EB0A2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4" name="speed"/>
              <p:cNvSpPr txBox="1">
                <a:spLocks noChangeArrowheads="1"/>
              </p:cNvSpPr>
              <p:nvPr/>
            </p:nvSpPr>
            <p:spPr bwMode="auto">
              <a:xfrm>
                <a:off x="7025579" y="4197729"/>
                <a:ext cx="1449520" cy="3877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800" b="1" dirty="0">
                    <a:solidFill>
                      <a:srgbClr val="2EB0A2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张清韵</a:t>
                </a:r>
                <a:endParaRPr lang="en-US" altLang="ko-KR" sz="2800" b="1" dirty="0">
                  <a:solidFill>
                    <a:srgbClr val="2EB0A2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>
              <a:off x="8550274" y="3687440"/>
              <a:ext cx="1962614" cy="1962614"/>
              <a:chOff x="8550274" y="3687440"/>
              <a:chExt cx="1962614" cy="1962614"/>
            </a:xfrm>
          </p:grpSpPr>
          <p:sp>
            <p:nvSpPr>
              <p:cNvPr id="136" name="타원 67"/>
              <p:cNvSpPr/>
              <p:nvPr/>
            </p:nvSpPr>
            <p:spPr>
              <a:xfrm>
                <a:off x="8550274" y="3687440"/>
                <a:ext cx="1962614" cy="1962614"/>
              </a:xfrm>
              <a:prstGeom prst="ellipse">
                <a:avLst/>
              </a:prstGeom>
              <a:solidFill>
                <a:srgbClr val="2EB0A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sym typeface="+mn-lt"/>
                </a:endParaRPr>
              </a:p>
            </p:txBody>
          </p:sp>
          <p:sp>
            <p:nvSpPr>
              <p:cNvPr id="137" name="Rectangle 3"/>
              <p:cNvSpPr txBox="1">
                <a:spLocks noChangeArrowheads="1"/>
              </p:cNvSpPr>
              <p:nvPr/>
            </p:nvSpPr>
            <p:spPr bwMode="auto">
              <a:xfrm>
                <a:off x="8630898" y="4958288"/>
                <a:ext cx="1881990" cy="307777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>
                <a:lvl1pPr marL="342900" indent="-342900" eaLnBrk="0" hangingPunct="0">
                  <a:spcBef>
                    <a:spcPct val="20000"/>
                  </a:spcBef>
                  <a:buFont typeface="Arial" charset="0"/>
                  <a:buNone/>
                  <a:defRPr lang="en-US" altLang="ko-KR" sz="2000" dirty="0" smtClean="0">
                    <a:latin typeface="Microsoft Sans Serif" pitchFamily="34" charset="0"/>
                    <a:ea typeface="+mj-ea"/>
                    <a:cs typeface="Microsoft Sans Serif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+mn-lt"/>
                    <a:ea typeface="+mn-ea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6pPr>
                <a:lvl7pPr marL="29718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7pPr>
                <a:lvl8pPr marL="34290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8pPr>
                <a:lvl9pPr marL="3886200" indent="-228600">
                  <a:spcBef>
                    <a:spcPct val="20000"/>
                  </a:spcBef>
                  <a:buFont typeface="Arial" pitchFamily="34" charset="0"/>
                  <a:buChar char="•"/>
                  <a:defRPr sz="2000"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defRPr/>
                </a:pPr>
                <a:r>
                  <a:rPr lang="zh-CN" altLang="en-US" dirty="0">
                    <a:solidFill>
                      <a:prstClr val="white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路网及最短路径</a:t>
                </a:r>
                <a:endParaRPr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138" name="speed"/>
              <p:cNvSpPr txBox="1">
                <a:spLocks noChangeArrowheads="1"/>
              </p:cNvSpPr>
              <p:nvPr/>
            </p:nvSpPr>
            <p:spPr bwMode="auto">
              <a:xfrm>
                <a:off x="8798021" y="4197729"/>
                <a:ext cx="1449520" cy="387798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  <a:sp3d prstMaterial="matte">
                <a:bevelT w="1270" h="1270"/>
              </a:sp3d>
            </p:spPr>
            <p:txBody>
              <a:bodyPr wrap="square" lIns="0" tIns="0" rIns="0" bIns="0" anchor="t" anchorCtr="0">
                <a:spAutoFit/>
                <a:sp3d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90000"/>
                  </a:lnSpc>
                  <a:buClr>
                    <a:prstClr val="white"/>
                  </a:buClr>
                  <a:defRPr/>
                </a:pPr>
                <a:r>
                  <a:rPr lang="zh-CN" altLang="en-US" sz="2800" b="1" dirty="0">
                    <a:solidFill>
                      <a:prstClr val="white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+mn-ea"/>
                    <a:sym typeface="+mn-lt"/>
                  </a:rPr>
                  <a:t>覃仕锋</a:t>
                </a:r>
                <a:endParaRPr lang="en-US" altLang="ko-KR" sz="2800" b="1" dirty="0">
                  <a:solidFill>
                    <a:prstClr val="white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9173964"/>
      </p:ext>
    </p:extLst>
  </p:cSld>
  <p:clrMapOvr>
    <a:masterClrMapping/>
  </p:clrMapOvr>
  <p:transition spd="slow" advTm="3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D4A0C5B-E2C7-483A-9A7D-3720AD203B45}"/>
              </a:ext>
            </a:extLst>
          </p:cNvPr>
          <p:cNvSpPr/>
          <p:nvPr/>
        </p:nvSpPr>
        <p:spPr>
          <a:xfrm>
            <a:off x="9953384" y="1155788"/>
            <a:ext cx="1892990" cy="1892990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8C81CCB-B908-45B2-8298-3AAD6380D7A4}"/>
              </a:ext>
            </a:extLst>
          </p:cNvPr>
          <p:cNvGrpSpPr/>
          <p:nvPr/>
        </p:nvGrpSpPr>
        <p:grpSpPr>
          <a:xfrm>
            <a:off x="4527894" y="985194"/>
            <a:ext cx="3667126" cy="3647238"/>
            <a:chOff x="2699658" y="-921225"/>
            <a:chExt cx="8091720" cy="804783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E4C9D64-2C5D-4EF7-B52A-52A7C9D872F3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B69586-9C13-44B5-8C41-3946DC63C2E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5E5D6B-4679-450F-9CC6-CA83FC748D74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7F9159-49A4-40F5-923F-593BE288E03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ACE0DD-ADD6-4700-A8D0-D7284F43ADE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C0D44AB7-B14C-4FD5-B5AC-1D94E7637BB4}"/>
              </a:ext>
            </a:extLst>
          </p:cNvPr>
          <p:cNvSpPr/>
          <p:nvPr/>
        </p:nvSpPr>
        <p:spPr>
          <a:xfrm>
            <a:off x="2196201" y="1573711"/>
            <a:ext cx="925308" cy="925308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8094796-58B0-423C-89F2-4CC3C40CECDB}"/>
              </a:ext>
            </a:extLst>
          </p:cNvPr>
          <p:cNvSpPr/>
          <p:nvPr/>
        </p:nvSpPr>
        <p:spPr>
          <a:xfrm>
            <a:off x="569602" y="4020458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BCE231-EBDC-4718-98EC-C981670FFDB4}"/>
              </a:ext>
            </a:extLst>
          </p:cNvPr>
          <p:cNvSpPr txBox="1"/>
          <p:nvPr/>
        </p:nvSpPr>
        <p:spPr>
          <a:xfrm>
            <a:off x="5796299" y="1916403"/>
            <a:ext cx="1221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5">
            <a:extLst>
              <a:ext uri="{FF2B5EF4-FFF2-40B4-BE49-F238E27FC236}">
                <a16:creationId xmlns:a16="http://schemas.microsoft.com/office/drawing/2014/main" id="{15C51913-EA8B-4720-A526-9FB0720F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421" y="4888353"/>
            <a:ext cx="1779974" cy="56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3200" dirty="0">
                <a:solidFill>
                  <a:srgbClr val="436982"/>
                </a:solidFill>
                <a:latin typeface="微软雅黑" pitchFamily="34" charset="-122"/>
                <a:ea typeface="微软雅黑" pitchFamily="34" charset="-122"/>
              </a:rPr>
              <a:t>关键技术</a:t>
            </a:r>
            <a:endParaRPr lang="zh-CN" altLang="zh-CN" sz="3200" dirty="0">
              <a:solidFill>
                <a:srgbClr val="4369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BE91D20-249F-456F-82DC-A72C93B1F921}"/>
              </a:ext>
            </a:extLst>
          </p:cNvPr>
          <p:cNvSpPr/>
          <p:nvPr/>
        </p:nvSpPr>
        <p:spPr>
          <a:xfrm>
            <a:off x="9870328" y="4279788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887200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3" grpId="0" animBg="1"/>
      <p:bldP spid="19" grpId="0"/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D4A0C5B-E2C7-483A-9A7D-3720AD203B45}"/>
              </a:ext>
            </a:extLst>
          </p:cNvPr>
          <p:cNvSpPr/>
          <p:nvPr/>
        </p:nvSpPr>
        <p:spPr>
          <a:xfrm>
            <a:off x="9953384" y="1155788"/>
            <a:ext cx="1892990" cy="1892990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8C81CCB-B908-45B2-8298-3AAD6380D7A4}"/>
              </a:ext>
            </a:extLst>
          </p:cNvPr>
          <p:cNvGrpSpPr/>
          <p:nvPr/>
        </p:nvGrpSpPr>
        <p:grpSpPr>
          <a:xfrm>
            <a:off x="4527894" y="985194"/>
            <a:ext cx="3667126" cy="3647238"/>
            <a:chOff x="2699658" y="-921225"/>
            <a:chExt cx="8091720" cy="8047838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CE4C9D64-2C5D-4EF7-B52A-52A7C9D872F3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0B69586-9C13-44B5-8C41-3946DC63C2E4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85E5D6B-4679-450F-9CC6-CA83FC748D74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E27F9159-49A4-40F5-923F-593BE288E036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32ACE0DD-ADD6-4700-A8D0-D7284F43ADE0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椭圆 11">
            <a:extLst>
              <a:ext uri="{FF2B5EF4-FFF2-40B4-BE49-F238E27FC236}">
                <a16:creationId xmlns:a16="http://schemas.microsoft.com/office/drawing/2014/main" id="{C0D44AB7-B14C-4FD5-B5AC-1D94E7637BB4}"/>
              </a:ext>
            </a:extLst>
          </p:cNvPr>
          <p:cNvSpPr/>
          <p:nvPr/>
        </p:nvSpPr>
        <p:spPr>
          <a:xfrm>
            <a:off x="2196201" y="1573711"/>
            <a:ext cx="925308" cy="925308"/>
          </a:xfrm>
          <a:prstGeom prst="ellipse">
            <a:avLst/>
          </a:prstGeom>
          <a:solidFill>
            <a:srgbClr val="9BD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28094796-58B0-423C-89F2-4CC3C40CECDB}"/>
              </a:ext>
            </a:extLst>
          </p:cNvPr>
          <p:cNvSpPr/>
          <p:nvPr/>
        </p:nvSpPr>
        <p:spPr>
          <a:xfrm>
            <a:off x="569602" y="4020458"/>
            <a:ext cx="2340514" cy="2340514"/>
          </a:xfrm>
          <a:prstGeom prst="ellipse">
            <a:avLst/>
          </a:prstGeom>
          <a:pattFill prst="wdUp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BCE231-EBDC-4718-98EC-C981670FFDB4}"/>
              </a:ext>
            </a:extLst>
          </p:cNvPr>
          <p:cNvSpPr txBox="1"/>
          <p:nvPr/>
        </p:nvSpPr>
        <p:spPr>
          <a:xfrm>
            <a:off x="5796299" y="1916403"/>
            <a:ext cx="1221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3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5">
            <a:extLst>
              <a:ext uri="{FF2B5EF4-FFF2-40B4-BE49-F238E27FC236}">
                <a16:creationId xmlns:a16="http://schemas.microsoft.com/office/drawing/2014/main" id="{15C51913-EA8B-4720-A526-9FB0720F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052" y="4881827"/>
            <a:ext cx="2600712" cy="561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lvl="0"/>
            <a:r>
              <a:rPr lang="zh-CN" altLang="en-US" sz="3200" dirty="0">
                <a:solidFill>
                  <a:srgbClr val="436982"/>
                </a:solidFill>
                <a:latin typeface="微软雅黑" pitchFamily="34" charset="-122"/>
                <a:ea typeface="微软雅黑" pitchFamily="34" charset="-122"/>
              </a:rPr>
              <a:t>系统功能设计</a:t>
            </a:r>
            <a:endParaRPr lang="zh-CN" altLang="zh-CN" sz="3200" dirty="0">
              <a:solidFill>
                <a:srgbClr val="4369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BE91D20-249F-456F-82DC-A72C93B1F921}"/>
              </a:ext>
            </a:extLst>
          </p:cNvPr>
          <p:cNvSpPr/>
          <p:nvPr/>
        </p:nvSpPr>
        <p:spPr>
          <a:xfrm>
            <a:off x="9870328" y="4279788"/>
            <a:ext cx="1170257" cy="1170257"/>
          </a:xfrm>
          <a:prstGeom prst="ellipse">
            <a:avLst/>
          </a:prstGeom>
          <a:pattFill prst="wdDnDiag">
            <a:fgClr>
              <a:srgbClr val="9BD4CC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335132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3" grpId="0" animBg="1"/>
      <p:bldP spid="19" grpId="0"/>
      <p:bldP spid="20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09F7B280-B197-4AE8-ABD9-3E94F9DB6B1D}"/>
              </a:ext>
            </a:extLst>
          </p:cNvPr>
          <p:cNvGrpSpPr/>
          <p:nvPr/>
        </p:nvGrpSpPr>
        <p:grpSpPr>
          <a:xfrm rot="6604501">
            <a:off x="8773714" y="5143094"/>
            <a:ext cx="4623511" cy="3341293"/>
            <a:chOff x="569602" y="-921225"/>
            <a:chExt cx="11136187" cy="8047838"/>
          </a:xfrm>
        </p:grpSpPr>
        <p:sp>
          <p:nvSpPr>
            <p:cNvPr id="129" name="椭圆 128">
              <a:extLst>
                <a:ext uri="{FF2B5EF4-FFF2-40B4-BE49-F238E27FC236}">
                  <a16:creationId xmlns:a16="http://schemas.microsoft.com/office/drawing/2014/main" id="{B60A8C77-CC15-4BE0-B67C-F44DE790D345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>
              <a:extLst>
                <a:ext uri="{FF2B5EF4-FFF2-40B4-BE49-F238E27FC236}">
                  <a16:creationId xmlns:a16="http://schemas.microsoft.com/office/drawing/2014/main" id="{E3EE1D74-9E33-4D27-B9B2-C6677F900B9F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F953D91D-51D1-4142-855A-6873623C55C9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252939CE-D948-4074-AE2C-261F07BFE48B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>
              <a:extLst>
                <a:ext uri="{FF2B5EF4-FFF2-40B4-BE49-F238E27FC236}">
                  <a16:creationId xmlns:a16="http://schemas.microsoft.com/office/drawing/2014/main" id="{68AF0725-6EE5-419A-B4CA-ADEFAA6F8E92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椭圆 133">
              <a:extLst>
                <a:ext uri="{FF2B5EF4-FFF2-40B4-BE49-F238E27FC236}">
                  <a16:creationId xmlns:a16="http://schemas.microsoft.com/office/drawing/2014/main" id="{C9659C61-2BC1-43DD-86C9-B3E33BAC2F2A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椭圆 134">
              <a:extLst>
                <a:ext uri="{FF2B5EF4-FFF2-40B4-BE49-F238E27FC236}">
                  <a16:creationId xmlns:a16="http://schemas.microsoft.com/office/drawing/2014/main" id="{BD393358-0333-4367-BD64-42CF726678F1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12161ADC-46BD-4759-8300-16621D7D2D4E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 rot="3400784">
            <a:off x="-2111576" y="-40066"/>
            <a:ext cx="6915001" cy="6212268"/>
            <a:chOff x="-407906" y="-877464"/>
            <a:chExt cx="6915001" cy="6212268"/>
          </a:xfrm>
          <a:solidFill>
            <a:schemeClr val="tx1">
              <a:lumMod val="50000"/>
              <a:lumOff val="50000"/>
              <a:alpha val="11000"/>
            </a:schemeClr>
          </a:solidFill>
        </p:grpSpPr>
        <p:sp>
          <p:nvSpPr>
            <p:cNvPr id="12" name="Freeform 71"/>
            <p:cNvSpPr>
              <a:spLocks noEditPoints="1"/>
            </p:cNvSpPr>
            <p:nvPr/>
          </p:nvSpPr>
          <p:spPr bwMode="auto">
            <a:xfrm>
              <a:off x="-407906" y="2035963"/>
              <a:ext cx="3876361" cy="3298841"/>
            </a:xfrm>
            <a:custGeom>
              <a:avLst/>
              <a:gdLst>
                <a:gd name="T0" fmla="*/ 881 w 1104"/>
                <a:gd name="T1" fmla="*/ 119 h 938"/>
                <a:gd name="T2" fmla="*/ 834 w 1104"/>
                <a:gd name="T3" fmla="*/ 182 h 938"/>
                <a:gd name="T4" fmla="*/ 513 w 1104"/>
                <a:gd name="T5" fmla="*/ 191 h 938"/>
                <a:gd name="T6" fmla="*/ 17 w 1104"/>
                <a:gd name="T7" fmla="*/ 1 h 938"/>
                <a:gd name="T8" fmla="*/ 16 w 1104"/>
                <a:gd name="T9" fmla="*/ 2 h 938"/>
                <a:gd name="T10" fmla="*/ 135 w 1104"/>
                <a:gd name="T11" fmla="*/ 137 h 938"/>
                <a:gd name="T12" fmla="*/ 37 w 1104"/>
                <a:gd name="T13" fmla="*/ 496 h 938"/>
                <a:gd name="T14" fmla="*/ 502 w 1104"/>
                <a:gd name="T15" fmla="*/ 210 h 938"/>
                <a:gd name="T16" fmla="*/ 250 w 1104"/>
                <a:gd name="T17" fmla="*/ 509 h 938"/>
                <a:gd name="T18" fmla="*/ 1 w 1104"/>
                <a:gd name="T19" fmla="*/ 735 h 938"/>
                <a:gd name="T20" fmla="*/ 250 w 1104"/>
                <a:gd name="T21" fmla="*/ 770 h 938"/>
                <a:gd name="T22" fmla="*/ 823 w 1104"/>
                <a:gd name="T23" fmla="*/ 938 h 938"/>
                <a:gd name="T24" fmla="*/ 262 w 1104"/>
                <a:gd name="T25" fmla="*/ 525 h 938"/>
                <a:gd name="T26" fmla="*/ 554 w 1104"/>
                <a:gd name="T27" fmla="*/ 682 h 938"/>
                <a:gd name="T28" fmla="*/ 802 w 1104"/>
                <a:gd name="T29" fmla="*/ 802 h 938"/>
                <a:gd name="T30" fmla="*/ 1091 w 1104"/>
                <a:gd name="T31" fmla="*/ 488 h 938"/>
                <a:gd name="T32" fmla="*/ 763 w 1104"/>
                <a:gd name="T33" fmla="*/ 319 h 938"/>
                <a:gd name="T34" fmla="*/ 780 w 1104"/>
                <a:gd name="T35" fmla="*/ 288 h 938"/>
                <a:gd name="T36" fmla="*/ 855 w 1104"/>
                <a:gd name="T37" fmla="*/ 444 h 938"/>
                <a:gd name="T38" fmla="*/ 857 w 1104"/>
                <a:gd name="T39" fmla="*/ 437 h 938"/>
                <a:gd name="T40" fmla="*/ 761 w 1104"/>
                <a:gd name="T41" fmla="*/ 319 h 938"/>
                <a:gd name="T42" fmla="*/ 760 w 1104"/>
                <a:gd name="T43" fmla="*/ 320 h 938"/>
                <a:gd name="T44" fmla="*/ 760 w 1104"/>
                <a:gd name="T45" fmla="*/ 320 h 938"/>
                <a:gd name="T46" fmla="*/ 742 w 1104"/>
                <a:gd name="T47" fmla="*/ 311 h 938"/>
                <a:gd name="T48" fmla="*/ 524 w 1104"/>
                <a:gd name="T49" fmla="*/ 211 h 938"/>
                <a:gd name="T50" fmla="*/ 493 w 1104"/>
                <a:gd name="T51" fmla="*/ 228 h 938"/>
                <a:gd name="T52" fmla="*/ 739 w 1104"/>
                <a:gd name="T53" fmla="*/ 356 h 938"/>
                <a:gd name="T54" fmla="*/ 260 w 1104"/>
                <a:gd name="T55" fmla="*/ 514 h 938"/>
                <a:gd name="T56" fmla="*/ 855 w 1104"/>
                <a:gd name="T57" fmla="*/ 445 h 938"/>
                <a:gd name="T58" fmla="*/ 858 w 1104"/>
                <a:gd name="T59" fmla="*/ 435 h 938"/>
                <a:gd name="T60" fmla="*/ 1079 w 1104"/>
                <a:gd name="T61" fmla="*/ 475 h 938"/>
                <a:gd name="T62" fmla="*/ 863 w 1104"/>
                <a:gd name="T63" fmla="*/ 131 h 938"/>
                <a:gd name="T64" fmla="*/ 1083 w 1104"/>
                <a:gd name="T65" fmla="*/ 465 h 938"/>
                <a:gd name="T66" fmla="*/ 773 w 1104"/>
                <a:gd name="T67" fmla="*/ 286 h 938"/>
                <a:gd name="T68" fmla="*/ 525 w 1104"/>
                <a:gd name="T69" fmla="*/ 207 h 938"/>
                <a:gd name="T70" fmla="*/ 833 w 1104"/>
                <a:gd name="T71" fmla="*/ 184 h 938"/>
                <a:gd name="T72" fmla="*/ 161 w 1104"/>
                <a:gd name="T73" fmla="*/ 139 h 938"/>
                <a:gd name="T74" fmla="*/ 19 w 1104"/>
                <a:gd name="T75" fmla="*/ 4 h 938"/>
                <a:gd name="T76" fmla="*/ 145 w 1104"/>
                <a:gd name="T77" fmla="*/ 150 h 938"/>
                <a:gd name="T78" fmla="*/ 500 w 1104"/>
                <a:gd name="T79" fmla="*/ 204 h 938"/>
                <a:gd name="T80" fmla="*/ 239 w 1104"/>
                <a:gd name="T81" fmla="*/ 528 h 938"/>
                <a:gd name="T82" fmla="*/ 237 w 1104"/>
                <a:gd name="T83" fmla="*/ 755 h 938"/>
                <a:gd name="T84" fmla="*/ 262 w 1104"/>
                <a:gd name="T85" fmla="*/ 759 h 938"/>
                <a:gd name="T86" fmla="*/ 261 w 1104"/>
                <a:gd name="T87" fmla="*/ 527 h 938"/>
                <a:gd name="T88" fmla="*/ 262 w 1104"/>
                <a:gd name="T89" fmla="*/ 517 h 938"/>
                <a:gd name="T90" fmla="*/ 543 w 1104"/>
                <a:gd name="T91" fmla="*/ 663 h 938"/>
                <a:gd name="T92" fmla="*/ 566 w 1104"/>
                <a:gd name="T93" fmla="*/ 675 h 938"/>
                <a:gd name="T94" fmla="*/ 1080 w 1104"/>
                <a:gd name="T95" fmla="*/ 48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4" h="938">
                  <a:moveTo>
                    <a:pt x="1091" y="462"/>
                  </a:moveTo>
                  <a:cubicBezTo>
                    <a:pt x="1089" y="462"/>
                    <a:pt x="1087" y="463"/>
                    <a:pt x="1085" y="464"/>
                  </a:cubicBezTo>
                  <a:cubicBezTo>
                    <a:pt x="875" y="130"/>
                    <a:pt x="875" y="130"/>
                    <a:pt x="875" y="130"/>
                  </a:cubicBezTo>
                  <a:cubicBezTo>
                    <a:pt x="879" y="127"/>
                    <a:pt x="881" y="123"/>
                    <a:pt x="881" y="119"/>
                  </a:cubicBezTo>
                  <a:cubicBezTo>
                    <a:pt x="881" y="112"/>
                    <a:pt x="875" y="106"/>
                    <a:pt x="868" y="106"/>
                  </a:cubicBezTo>
                  <a:cubicBezTo>
                    <a:pt x="861" y="106"/>
                    <a:pt x="855" y="112"/>
                    <a:pt x="855" y="119"/>
                  </a:cubicBezTo>
                  <a:cubicBezTo>
                    <a:pt x="855" y="124"/>
                    <a:pt x="858" y="128"/>
                    <a:pt x="861" y="130"/>
                  </a:cubicBezTo>
                  <a:cubicBezTo>
                    <a:pt x="834" y="182"/>
                    <a:pt x="834" y="182"/>
                    <a:pt x="834" y="182"/>
                  </a:cubicBezTo>
                  <a:cubicBezTo>
                    <a:pt x="674" y="1"/>
                    <a:pt x="674" y="1"/>
                    <a:pt x="674" y="1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520" y="193"/>
                    <a:pt x="520" y="193"/>
                    <a:pt x="520" y="193"/>
                  </a:cubicBezTo>
                  <a:cubicBezTo>
                    <a:pt x="518" y="192"/>
                    <a:pt x="516" y="191"/>
                    <a:pt x="513" y="191"/>
                  </a:cubicBezTo>
                  <a:cubicBezTo>
                    <a:pt x="509" y="191"/>
                    <a:pt x="505" y="194"/>
                    <a:pt x="502" y="19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6" y="131"/>
                    <a:pt x="135" y="134"/>
                    <a:pt x="135" y="137"/>
                  </a:cubicBezTo>
                  <a:cubicBezTo>
                    <a:pt x="135" y="143"/>
                    <a:pt x="139" y="147"/>
                    <a:pt x="144" y="149"/>
                  </a:cubicBezTo>
                  <a:cubicBezTo>
                    <a:pt x="52" y="484"/>
                    <a:pt x="52" y="484"/>
                    <a:pt x="52" y="484"/>
                  </a:cubicBezTo>
                  <a:cubicBezTo>
                    <a:pt x="52" y="484"/>
                    <a:pt x="51" y="483"/>
                    <a:pt x="50" y="483"/>
                  </a:cubicBezTo>
                  <a:cubicBezTo>
                    <a:pt x="43" y="483"/>
                    <a:pt x="37" y="489"/>
                    <a:pt x="37" y="496"/>
                  </a:cubicBezTo>
                  <a:cubicBezTo>
                    <a:pt x="37" y="503"/>
                    <a:pt x="43" y="509"/>
                    <a:pt x="50" y="509"/>
                  </a:cubicBezTo>
                  <a:cubicBezTo>
                    <a:pt x="57" y="509"/>
                    <a:pt x="63" y="503"/>
                    <a:pt x="63" y="496"/>
                  </a:cubicBezTo>
                  <a:cubicBezTo>
                    <a:pt x="63" y="494"/>
                    <a:pt x="62" y="492"/>
                    <a:pt x="61" y="490"/>
                  </a:cubicBezTo>
                  <a:cubicBezTo>
                    <a:pt x="502" y="210"/>
                    <a:pt x="502" y="210"/>
                    <a:pt x="502" y="210"/>
                  </a:cubicBezTo>
                  <a:cubicBezTo>
                    <a:pt x="503" y="211"/>
                    <a:pt x="503" y="212"/>
                    <a:pt x="504" y="213"/>
                  </a:cubicBezTo>
                  <a:cubicBezTo>
                    <a:pt x="495" y="224"/>
                    <a:pt x="495" y="224"/>
                    <a:pt x="495" y="224"/>
                  </a:cubicBezTo>
                  <a:cubicBezTo>
                    <a:pt x="255" y="510"/>
                    <a:pt x="255" y="510"/>
                    <a:pt x="255" y="510"/>
                  </a:cubicBezTo>
                  <a:cubicBezTo>
                    <a:pt x="254" y="509"/>
                    <a:pt x="252" y="509"/>
                    <a:pt x="250" y="509"/>
                  </a:cubicBezTo>
                  <a:cubicBezTo>
                    <a:pt x="243" y="509"/>
                    <a:pt x="237" y="514"/>
                    <a:pt x="237" y="521"/>
                  </a:cubicBezTo>
                  <a:cubicBezTo>
                    <a:pt x="237" y="523"/>
                    <a:pt x="238" y="525"/>
                    <a:pt x="238" y="527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1" y="735"/>
                    <a:pt x="1" y="735"/>
                    <a:pt x="1" y="735"/>
                  </a:cubicBezTo>
                  <a:cubicBezTo>
                    <a:pt x="1" y="736"/>
                    <a:pt x="1" y="736"/>
                    <a:pt x="1" y="736"/>
                  </a:cubicBezTo>
                  <a:cubicBezTo>
                    <a:pt x="237" y="756"/>
                    <a:pt x="237" y="756"/>
                    <a:pt x="237" y="756"/>
                  </a:cubicBezTo>
                  <a:cubicBezTo>
                    <a:pt x="237" y="756"/>
                    <a:pt x="237" y="757"/>
                    <a:pt x="237" y="757"/>
                  </a:cubicBezTo>
                  <a:cubicBezTo>
                    <a:pt x="237" y="764"/>
                    <a:pt x="243" y="770"/>
                    <a:pt x="250" y="770"/>
                  </a:cubicBezTo>
                  <a:cubicBezTo>
                    <a:pt x="256" y="770"/>
                    <a:pt x="260" y="766"/>
                    <a:pt x="262" y="760"/>
                  </a:cubicBezTo>
                  <a:cubicBezTo>
                    <a:pt x="810" y="923"/>
                    <a:pt x="810" y="923"/>
                    <a:pt x="810" y="923"/>
                  </a:cubicBezTo>
                  <a:cubicBezTo>
                    <a:pt x="810" y="924"/>
                    <a:pt x="810" y="924"/>
                    <a:pt x="810" y="925"/>
                  </a:cubicBezTo>
                  <a:cubicBezTo>
                    <a:pt x="810" y="932"/>
                    <a:pt x="816" y="938"/>
                    <a:pt x="823" y="938"/>
                  </a:cubicBezTo>
                  <a:cubicBezTo>
                    <a:pt x="830" y="938"/>
                    <a:pt x="835" y="932"/>
                    <a:pt x="835" y="925"/>
                  </a:cubicBezTo>
                  <a:cubicBezTo>
                    <a:pt x="835" y="918"/>
                    <a:pt x="830" y="912"/>
                    <a:pt x="823" y="912"/>
                  </a:cubicBezTo>
                  <a:cubicBezTo>
                    <a:pt x="818" y="912"/>
                    <a:pt x="814" y="915"/>
                    <a:pt x="811" y="919"/>
                  </a:cubicBezTo>
                  <a:cubicBezTo>
                    <a:pt x="262" y="525"/>
                    <a:pt x="262" y="525"/>
                    <a:pt x="262" y="525"/>
                  </a:cubicBezTo>
                  <a:cubicBezTo>
                    <a:pt x="262" y="525"/>
                    <a:pt x="262" y="525"/>
                    <a:pt x="262" y="525"/>
                  </a:cubicBezTo>
                  <a:cubicBezTo>
                    <a:pt x="542" y="665"/>
                    <a:pt x="542" y="665"/>
                    <a:pt x="542" y="665"/>
                  </a:cubicBezTo>
                  <a:cubicBezTo>
                    <a:pt x="542" y="666"/>
                    <a:pt x="541" y="668"/>
                    <a:pt x="541" y="670"/>
                  </a:cubicBezTo>
                  <a:cubicBezTo>
                    <a:pt x="541" y="677"/>
                    <a:pt x="547" y="682"/>
                    <a:pt x="554" y="682"/>
                  </a:cubicBezTo>
                  <a:cubicBezTo>
                    <a:pt x="559" y="682"/>
                    <a:pt x="563" y="680"/>
                    <a:pt x="565" y="676"/>
                  </a:cubicBezTo>
                  <a:cubicBezTo>
                    <a:pt x="791" y="784"/>
                    <a:pt x="791" y="784"/>
                    <a:pt x="791" y="784"/>
                  </a:cubicBezTo>
                  <a:cubicBezTo>
                    <a:pt x="790" y="785"/>
                    <a:pt x="790" y="787"/>
                    <a:pt x="790" y="789"/>
                  </a:cubicBezTo>
                  <a:cubicBezTo>
                    <a:pt x="790" y="796"/>
                    <a:pt x="795" y="802"/>
                    <a:pt x="802" y="802"/>
                  </a:cubicBezTo>
                  <a:cubicBezTo>
                    <a:pt x="809" y="802"/>
                    <a:pt x="815" y="796"/>
                    <a:pt x="815" y="789"/>
                  </a:cubicBezTo>
                  <a:cubicBezTo>
                    <a:pt x="815" y="786"/>
                    <a:pt x="814" y="784"/>
                    <a:pt x="813" y="782"/>
                  </a:cubicBezTo>
                  <a:cubicBezTo>
                    <a:pt x="1083" y="485"/>
                    <a:pt x="1083" y="485"/>
                    <a:pt x="1083" y="485"/>
                  </a:cubicBezTo>
                  <a:cubicBezTo>
                    <a:pt x="1085" y="487"/>
                    <a:pt x="1088" y="488"/>
                    <a:pt x="1091" y="488"/>
                  </a:cubicBezTo>
                  <a:cubicBezTo>
                    <a:pt x="1098" y="488"/>
                    <a:pt x="1104" y="482"/>
                    <a:pt x="1104" y="475"/>
                  </a:cubicBezTo>
                  <a:cubicBezTo>
                    <a:pt x="1104" y="468"/>
                    <a:pt x="1098" y="462"/>
                    <a:pt x="1091" y="462"/>
                  </a:cubicBezTo>
                  <a:close/>
                  <a:moveTo>
                    <a:pt x="1080" y="469"/>
                  </a:moveTo>
                  <a:cubicBezTo>
                    <a:pt x="763" y="319"/>
                    <a:pt x="763" y="319"/>
                    <a:pt x="763" y="319"/>
                  </a:cubicBezTo>
                  <a:cubicBezTo>
                    <a:pt x="768" y="310"/>
                    <a:pt x="768" y="310"/>
                    <a:pt x="768" y="310"/>
                  </a:cubicBezTo>
                  <a:cubicBezTo>
                    <a:pt x="769" y="311"/>
                    <a:pt x="771" y="312"/>
                    <a:pt x="773" y="312"/>
                  </a:cubicBezTo>
                  <a:cubicBezTo>
                    <a:pt x="781" y="312"/>
                    <a:pt x="786" y="306"/>
                    <a:pt x="786" y="299"/>
                  </a:cubicBezTo>
                  <a:cubicBezTo>
                    <a:pt x="786" y="295"/>
                    <a:pt x="784" y="291"/>
                    <a:pt x="780" y="288"/>
                  </a:cubicBezTo>
                  <a:cubicBezTo>
                    <a:pt x="834" y="185"/>
                    <a:pt x="834" y="185"/>
                    <a:pt x="834" y="185"/>
                  </a:cubicBezTo>
                  <a:cubicBezTo>
                    <a:pt x="1082" y="466"/>
                    <a:pt x="1082" y="466"/>
                    <a:pt x="1082" y="466"/>
                  </a:cubicBezTo>
                  <a:cubicBezTo>
                    <a:pt x="1081" y="467"/>
                    <a:pt x="1081" y="468"/>
                    <a:pt x="1080" y="469"/>
                  </a:cubicBezTo>
                  <a:close/>
                  <a:moveTo>
                    <a:pt x="855" y="444"/>
                  </a:moveTo>
                  <a:cubicBezTo>
                    <a:pt x="676" y="465"/>
                    <a:pt x="676" y="465"/>
                    <a:pt x="676" y="465"/>
                  </a:cubicBezTo>
                  <a:cubicBezTo>
                    <a:pt x="703" y="420"/>
                    <a:pt x="703" y="420"/>
                    <a:pt x="703" y="420"/>
                  </a:cubicBezTo>
                  <a:cubicBezTo>
                    <a:pt x="740" y="357"/>
                    <a:pt x="740" y="357"/>
                    <a:pt x="740" y="357"/>
                  </a:cubicBezTo>
                  <a:cubicBezTo>
                    <a:pt x="857" y="437"/>
                    <a:pt x="857" y="437"/>
                    <a:pt x="857" y="437"/>
                  </a:cubicBezTo>
                  <a:cubicBezTo>
                    <a:pt x="856" y="438"/>
                    <a:pt x="855" y="441"/>
                    <a:pt x="855" y="443"/>
                  </a:cubicBezTo>
                  <a:cubicBezTo>
                    <a:pt x="855" y="443"/>
                    <a:pt x="855" y="444"/>
                    <a:pt x="855" y="444"/>
                  </a:cubicBezTo>
                  <a:close/>
                  <a:moveTo>
                    <a:pt x="766" y="310"/>
                  </a:moveTo>
                  <a:cubicBezTo>
                    <a:pt x="761" y="319"/>
                    <a:pt x="761" y="319"/>
                    <a:pt x="761" y="319"/>
                  </a:cubicBezTo>
                  <a:cubicBezTo>
                    <a:pt x="746" y="311"/>
                    <a:pt x="746" y="311"/>
                    <a:pt x="746" y="311"/>
                  </a:cubicBezTo>
                  <a:cubicBezTo>
                    <a:pt x="762" y="305"/>
                    <a:pt x="762" y="305"/>
                    <a:pt x="762" y="305"/>
                  </a:cubicBezTo>
                  <a:cubicBezTo>
                    <a:pt x="763" y="307"/>
                    <a:pt x="764" y="308"/>
                    <a:pt x="766" y="310"/>
                  </a:cubicBezTo>
                  <a:close/>
                  <a:moveTo>
                    <a:pt x="760" y="320"/>
                  </a:moveTo>
                  <a:cubicBezTo>
                    <a:pt x="740" y="355"/>
                    <a:pt x="740" y="355"/>
                    <a:pt x="740" y="355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44" y="312"/>
                    <a:pt x="744" y="312"/>
                    <a:pt x="744" y="312"/>
                  </a:cubicBezTo>
                  <a:lnTo>
                    <a:pt x="760" y="320"/>
                  </a:lnTo>
                  <a:close/>
                  <a:moveTo>
                    <a:pt x="701" y="329"/>
                  </a:moveTo>
                  <a:cubicBezTo>
                    <a:pt x="525" y="209"/>
                    <a:pt x="525" y="209"/>
                    <a:pt x="525" y="209"/>
                  </a:cubicBezTo>
                  <a:cubicBezTo>
                    <a:pt x="525" y="209"/>
                    <a:pt x="525" y="209"/>
                    <a:pt x="525" y="209"/>
                  </a:cubicBezTo>
                  <a:cubicBezTo>
                    <a:pt x="742" y="311"/>
                    <a:pt x="742" y="311"/>
                    <a:pt x="742" y="311"/>
                  </a:cubicBezTo>
                  <a:lnTo>
                    <a:pt x="701" y="329"/>
                  </a:lnTo>
                  <a:close/>
                  <a:moveTo>
                    <a:pt x="505" y="214"/>
                  </a:moveTo>
                  <a:cubicBezTo>
                    <a:pt x="507" y="215"/>
                    <a:pt x="510" y="217"/>
                    <a:pt x="513" y="217"/>
                  </a:cubicBezTo>
                  <a:cubicBezTo>
                    <a:pt x="518" y="217"/>
                    <a:pt x="522" y="214"/>
                    <a:pt x="524" y="211"/>
                  </a:cubicBezTo>
                  <a:cubicBezTo>
                    <a:pt x="699" y="329"/>
                    <a:pt x="699" y="329"/>
                    <a:pt x="699" y="329"/>
                  </a:cubicBezTo>
                  <a:cubicBezTo>
                    <a:pt x="259" y="513"/>
                    <a:pt x="259" y="513"/>
                    <a:pt x="259" y="513"/>
                  </a:cubicBezTo>
                  <a:cubicBezTo>
                    <a:pt x="259" y="512"/>
                    <a:pt x="258" y="511"/>
                    <a:pt x="257" y="511"/>
                  </a:cubicBezTo>
                  <a:cubicBezTo>
                    <a:pt x="493" y="228"/>
                    <a:pt x="493" y="228"/>
                    <a:pt x="493" y="228"/>
                  </a:cubicBezTo>
                  <a:lnTo>
                    <a:pt x="505" y="214"/>
                  </a:lnTo>
                  <a:close/>
                  <a:moveTo>
                    <a:pt x="260" y="514"/>
                  </a:moveTo>
                  <a:cubicBezTo>
                    <a:pt x="701" y="330"/>
                    <a:pt x="701" y="330"/>
                    <a:pt x="701" y="330"/>
                  </a:cubicBezTo>
                  <a:cubicBezTo>
                    <a:pt x="739" y="356"/>
                    <a:pt x="739" y="356"/>
                    <a:pt x="739" y="356"/>
                  </a:cubicBezTo>
                  <a:cubicBezTo>
                    <a:pt x="701" y="420"/>
                    <a:pt x="701" y="420"/>
                    <a:pt x="701" y="420"/>
                  </a:cubicBezTo>
                  <a:cubicBezTo>
                    <a:pt x="674" y="466"/>
                    <a:pt x="674" y="466"/>
                    <a:pt x="674" y="466"/>
                  </a:cubicBezTo>
                  <a:cubicBezTo>
                    <a:pt x="261" y="515"/>
                    <a:pt x="261" y="515"/>
                    <a:pt x="261" y="515"/>
                  </a:cubicBezTo>
                  <a:cubicBezTo>
                    <a:pt x="261" y="515"/>
                    <a:pt x="261" y="514"/>
                    <a:pt x="260" y="514"/>
                  </a:cubicBezTo>
                  <a:close/>
                  <a:moveTo>
                    <a:pt x="566" y="665"/>
                  </a:moveTo>
                  <a:cubicBezTo>
                    <a:pt x="565" y="662"/>
                    <a:pt x="563" y="661"/>
                    <a:pt x="562" y="659"/>
                  </a:cubicBezTo>
                  <a:cubicBezTo>
                    <a:pt x="675" y="467"/>
                    <a:pt x="675" y="467"/>
                    <a:pt x="675" y="467"/>
                  </a:cubicBezTo>
                  <a:cubicBezTo>
                    <a:pt x="855" y="445"/>
                    <a:pt x="855" y="445"/>
                    <a:pt x="855" y="445"/>
                  </a:cubicBezTo>
                  <a:cubicBezTo>
                    <a:pt x="857" y="451"/>
                    <a:pt x="862" y="456"/>
                    <a:pt x="868" y="456"/>
                  </a:cubicBezTo>
                  <a:cubicBezTo>
                    <a:pt x="875" y="456"/>
                    <a:pt x="881" y="450"/>
                    <a:pt x="881" y="443"/>
                  </a:cubicBezTo>
                  <a:cubicBezTo>
                    <a:pt x="881" y="436"/>
                    <a:pt x="875" y="430"/>
                    <a:pt x="868" y="430"/>
                  </a:cubicBezTo>
                  <a:cubicBezTo>
                    <a:pt x="864" y="430"/>
                    <a:pt x="860" y="432"/>
                    <a:pt x="858" y="435"/>
                  </a:cubicBezTo>
                  <a:cubicBezTo>
                    <a:pt x="741" y="356"/>
                    <a:pt x="741" y="356"/>
                    <a:pt x="741" y="356"/>
                  </a:cubicBezTo>
                  <a:cubicBezTo>
                    <a:pt x="762" y="320"/>
                    <a:pt x="762" y="320"/>
                    <a:pt x="762" y="320"/>
                  </a:cubicBezTo>
                  <a:cubicBezTo>
                    <a:pt x="1080" y="470"/>
                    <a:pt x="1080" y="470"/>
                    <a:pt x="1080" y="470"/>
                  </a:cubicBezTo>
                  <a:cubicBezTo>
                    <a:pt x="1079" y="472"/>
                    <a:pt x="1079" y="473"/>
                    <a:pt x="1079" y="475"/>
                  </a:cubicBezTo>
                  <a:cubicBezTo>
                    <a:pt x="1079" y="476"/>
                    <a:pt x="1079" y="477"/>
                    <a:pt x="1079" y="479"/>
                  </a:cubicBezTo>
                  <a:cubicBezTo>
                    <a:pt x="786" y="585"/>
                    <a:pt x="786" y="585"/>
                    <a:pt x="786" y="585"/>
                  </a:cubicBezTo>
                  <a:lnTo>
                    <a:pt x="566" y="665"/>
                  </a:lnTo>
                  <a:close/>
                  <a:moveTo>
                    <a:pt x="863" y="131"/>
                  </a:moveTo>
                  <a:cubicBezTo>
                    <a:pt x="864" y="132"/>
                    <a:pt x="866" y="132"/>
                    <a:pt x="868" y="132"/>
                  </a:cubicBezTo>
                  <a:cubicBezTo>
                    <a:pt x="870" y="132"/>
                    <a:pt x="872" y="131"/>
                    <a:pt x="874" y="130"/>
                  </a:cubicBezTo>
                  <a:cubicBezTo>
                    <a:pt x="1084" y="465"/>
                    <a:pt x="1084" y="465"/>
                    <a:pt x="1084" y="465"/>
                  </a:cubicBezTo>
                  <a:cubicBezTo>
                    <a:pt x="1084" y="465"/>
                    <a:pt x="1084" y="465"/>
                    <a:pt x="1083" y="465"/>
                  </a:cubicBezTo>
                  <a:cubicBezTo>
                    <a:pt x="835" y="184"/>
                    <a:pt x="835" y="184"/>
                    <a:pt x="835" y="184"/>
                  </a:cubicBezTo>
                  <a:lnTo>
                    <a:pt x="863" y="131"/>
                  </a:lnTo>
                  <a:close/>
                  <a:moveTo>
                    <a:pt x="779" y="288"/>
                  </a:moveTo>
                  <a:cubicBezTo>
                    <a:pt x="777" y="287"/>
                    <a:pt x="775" y="286"/>
                    <a:pt x="773" y="286"/>
                  </a:cubicBezTo>
                  <a:cubicBezTo>
                    <a:pt x="766" y="286"/>
                    <a:pt x="761" y="292"/>
                    <a:pt x="761" y="299"/>
                  </a:cubicBezTo>
                  <a:cubicBezTo>
                    <a:pt x="761" y="301"/>
                    <a:pt x="761" y="302"/>
                    <a:pt x="761" y="303"/>
                  </a:cubicBezTo>
                  <a:cubicBezTo>
                    <a:pt x="744" y="311"/>
                    <a:pt x="744" y="311"/>
                    <a:pt x="744" y="311"/>
                  </a:cubicBezTo>
                  <a:cubicBezTo>
                    <a:pt x="525" y="207"/>
                    <a:pt x="525" y="207"/>
                    <a:pt x="525" y="207"/>
                  </a:cubicBezTo>
                  <a:cubicBezTo>
                    <a:pt x="526" y="206"/>
                    <a:pt x="526" y="205"/>
                    <a:pt x="526" y="204"/>
                  </a:cubicBezTo>
                  <a:cubicBezTo>
                    <a:pt x="526" y="200"/>
                    <a:pt x="524" y="196"/>
                    <a:pt x="521" y="194"/>
                  </a:cubicBezTo>
                  <a:cubicBezTo>
                    <a:pt x="673" y="2"/>
                    <a:pt x="673" y="2"/>
                    <a:pt x="673" y="2"/>
                  </a:cubicBezTo>
                  <a:cubicBezTo>
                    <a:pt x="833" y="184"/>
                    <a:pt x="833" y="184"/>
                    <a:pt x="833" y="184"/>
                  </a:cubicBezTo>
                  <a:lnTo>
                    <a:pt x="779" y="288"/>
                  </a:lnTo>
                  <a:close/>
                  <a:moveTo>
                    <a:pt x="502" y="199"/>
                  </a:moveTo>
                  <a:cubicBezTo>
                    <a:pt x="502" y="199"/>
                    <a:pt x="501" y="199"/>
                    <a:pt x="501" y="20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8"/>
                    <a:pt x="161" y="138"/>
                    <a:pt x="161" y="137"/>
                  </a:cubicBezTo>
                  <a:cubicBezTo>
                    <a:pt x="161" y="130"/>
                    <a:pt x="155" y="124"/>
                    <a:pt x="148" y="124"/>
                  </a:cubicBezTo>
                  <a:cubicBezTo>
                    <a:pt x="145" y="124"/>
                    <a:pt x="142" y="126"/>
                    <a:pt x="139" y="128"/>
                  </a:cubicBezTo>
                  <a:cubicBezTo>
                    <a:pt x="19" y="4"/>
                    <a:pt x="19" y="4"/>
                    <a:pt x="19" y="4"/>
                  </a:cubicBezTo>
                  <a:lnTo>
                    <a:pt x="502" y="199"/>
                  </a:lnTo>
                  <a:close/>
                  <a:moveTo>
                    <a:pt x="61" y="489"/>
                  </a:moveTo>
                  <a:cubicBezTo>
                    <a:pt x="59" y="487"/>
                    <a:pt x="57" y="485"/>
                    <a:pt x="54" y="484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54" y="150"/>
                    <a:pt x="159" y="146"/>
                    <a:pt x="160" y="140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1" y="202"/>
                    <a:pt x="500" y="203"/>
                    <a:pt x="500" y="204"/>
                  </a:cubicBezTo>
                  <a:cubicBezTo>
                    <a:pt x="500" y="206"/>
                    <a:pt x="501" y="208"/>
                    <a:pt x="502" y="209"/>
                  </a:cubicBezTo>
                  <a:lnTo>
                    <a:pt x="61" y="489"/>
                  </a:lnTo>
                  <a:close/>
                  <a:moveTo>
                    <a:pt x="2" y="735"/>
                  </a:moveTo>
                  <a:cubicBezTo>
                    <a:pt x="239" y="528"/>
                    <a:pt x="239" y="528"/>
                    <a:pt x="239" y="528"/>
                  </a:cubicBezTo>
                  <a:cubicBezTo>
                    <a:pt x="241" y="531"/>
                    <a:pt x="245" y="534"/>
                    <a:pt x="249" y="534"/>
                  </a:cubicBezTo>
                  <a:cubicBezTo>
                    <a:pt x="252" y="744"/>
                    <a:pt x="252" y="744"/>
                    <a:pt x="252" y="744"/>
                  </a:cubicBezTo>
                  <a:cubicBezTo>
                    <a:pt x="251" y="744"/>
                    <a:pt x="251" y="744"/>
                    <a:pt x="250" y="744"/>
                  </a:cubicBezTo>
                  <a:cubicBezTo>
                    <a:pt x="244" y="744"/>
                    <a:pt x="238" y="749"/>
                    <a:pt x="237" y="755"/>
                  </a:cubicBezTo>
                  <a:lnTo>
                    <a:pt x="2" y="735"/>
                  </a:lnTo>
                  <a:close/>
                  <a:moveTo>
                    <a:pt x="811" y="920"/>
                  </a:moveTo>
                  <a:cubicBezTo>
                    <a:pt x="811" y="921"/>
                    <a:pt x="810" y="921"/>
                    <a:pt x="810" y="922"/>
                  </a:cubicBezTo>
                  <a:cubicBezTo>
                    <a:pt x="262" y="759"/>
                    <a:pt x="262" y="759"/>
                    <a:pt x="262" y="759"/>
                  </a:cubicBezTo>
                  <a:cubicBezTo>
                    <a:pt x="263" y="758"/>
                    <a:pt x="263" y="758"/>
                    <a:pt x="263" y="757"/>
                  </a:cubicBezTo>
                  <a:cubicBezTo>
                    <a:pt x="263" y="751"/>
                    <a:pt x="259" y="746"/>
                    <a:pt x="253" y="744"/>
                  </a:cubicBezTo>
                  <a:cubicBezTo>
                    <a:pt x="251" y="534"/>
                    <a:pt x="251" y="534"/>
                    <a:pt x="251" y="534"/>
                  </a:cubicBezTo>
                  <a:cubicBezTo>
                    <a:pt x="255" y="534"/>
                    <a:pt x="259" y="531"/>
                    <a:pt x="261" y="527"/>
                  </a:cubicBezTo>
                  <a:lnTo>
                    <a:pt x="811" y="920"/>
                  </a:lnTo>
                  <a:close/>
                  <a:moveTo>
                    <a:pt x="263" y="523"/>
                  </a:moveTo>
                  <a:cubicBezTo>
                    <a:pt x="263" y="522"/>
                    <a:pt x="263" y="522"/>
                    <a:pt x="263" y="521"/>
                  </a:cubicBezTo>
                  <a:cubicBezTo>
                    <a:pt x="263" y="520"/>
                    <a:pt x="262" y="518"/>
                    <a:pt x="262" y="517"/>
                  </a:cubicBezTo>
                  <a:cubicBezTo>
                    <a:pt x="673" y="467"/>
                    <a:pt x="673" y="467"/>
                    <a:pt x="673" y="467"/>
                  </a:cubicBezTo>
                  <a:cubicBezTo>
                    <a:pt x="560" y="658"/>
                    <a:pt x="560" y="658"/>
                    <a:pt x="560" y="658"/>
                  </a:cubicBezTo>
                  <a:cubicBezTo>
                    <a:pt x="558" y="657"/>
                    <a:pt x="556" y="657"/>
                    <a:pt x="554" y="657"/>
                  </a:cubicBezTo>
                  <a:cubicBezTo>
                    <a:pt x="549" y="657"/>
                    <a:pt x="545" y="660"/>
                    <a:pt x="543" y="663"/>
                  </a:cubicBezTo>
                  <a:lnTo>
                    <a:pt x="263" y="523"/>
                  </a:lnTo>
                  <a:close/>
                  <a:moveTo>
                    <a:pt x="802" y="777"/>
                  </a:moveTo>
                  <a:cubicBezTo>
                    <a:pt x="798" y="777"/>
                    <a:pt x="794" y="779"/>
                    <a:pt x="792" y="782"/>
                  </a:cubicBezTo>
                  <a:cubicBezTo>
                    <a:pt x="566" y="675"/>
                    <a:pt x="566" y="675"/>
                    <a:pt x="566" y="675"/>
                  </a:cubicBezTo>
                  <a:cubicBezTo>
                    <a:pt x="567" y="673"/>
                    <a:pt x="567" y="671"/>
                    <a:pt x="567" y="670"/>
                  </a:cubicBezTo>
                  <a:cubicBezTo>
                    <a:pt x="567" y="668"/>
                    <a:pt x="567" y="667"/>
                    <a:pt x="566" y="666"/>
                  </a:cubicBezTo>
                  <a:cubicBezTo>
                    <a:pt x="777" y="590"/>
                    <a:pt x="777" y="590"/>
                    <a:pt x="777" y="590"/>
                  </a:cubicBezTo>
                  <a:cubicBezTo>
                    <a:pt x="1080" y="480"/>
                    <a:pt x="1080" y="480"/>
                    <a:pt x="1080" y="480"/>
                  </a:cubicBezTo>
                  <a:cubicBezTo>
                    <a:pt x="1080" y="481"/>
                    <a:pt x="1081" y="483"/>
                    <a:pt x="1082" y="484"/>
                  </a:cubicBezTo>
                  <a:cubicBezTo>
                    <a:pt x="812" y="781"/>
                    <a:pt x="812" y="781"/>
                    <a:pt x="812" y="781"/>
                  </a:cubicBezTo>
                  <a:cubicBezTo>
                    <a:pt x="809" y="778"/>
                    <a:pt x="806" y="777"/>
                    <a:pt x="802" y="7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3" name="Freeform 71"/>
            <p:cNvSpPr>
              <a:spLocks noEditPoints="1"/>
            </p:cNvSpPr>
            <p:nvPr/>
          </p:nvSpPr>
          <p:spPr bwMode="auto">
            <a:xfrm>
              <a:off x="-153906" y="-309304"/>
              <a:ext cx="3876361" cy="3298841"/>
            </a:xfrm>
            <a:custGeom>
              <a:avLst/>
              <a:gdLst>
                <a:gd name="T0" fmla="*/ 881 w 1104"/>
                <a:gd name="T1" fmla="*/ 119 h 938"/>
                <a:gd name="T2" fmla="*/ 834 w 1104"/>
                <a:gd name="T3" fmla="*/ 182 h 938"/>
                <a:gd name="T4" fmla="*/ 513 w 1104"/>
                <a:gd name="T5" fmla="*/ 191 h 938"/>
                <a:gd name="T6" fmla="*/ 17 w 1104"/>
                <a:gd name="T7" fmla="*/ 1 h 938"/>
                <a:gd name="T8" fmla="*/ 16 w 1104"/>
                <a:gd name="T9" fmla="*/ 2 h 938"/>
                <a:gd name="T10" fmla="*/ 135 w 1104"/>
                <a:gd name="T11" fmla="*/ 137 h 938"/>
                <a:gd name="T12" fmla="*/ 37 w 1104"/>
                <a:gd name="T13" fmla="*/ 496 h 938"/>
                <a:gd name="T14" fmla="*/ 502 w 1104"/>
                <a:gd name="T15" fmla="*/ 210 h 938"/>
                <a:gd name="T16" fmla="*/ 250 w 1104"/>
                <a:gd name="T17" fmla="*/ 509 h 938"/>
                <a:gd name="T18" fmla="*/ 1 w 1104"/>
                <a:gd name="T19" fmla="*/ 735 h 938"/>
                <a:gd name="T20" fmla="*/ 250 w 1104"/>
                <a:gd name="T21" fmla="*/ 770 h 938"/>
                <a:gd name="T22" fmla="*/ 823 w 1104"/>
                <a:gd name="T23" fmla="*/ 938 h 938"/>
                <a:gd name="T24" fmla="*/ 262 w 1104"/>
                <a:gd name="T25" fmla="*/ 525 h 938"/>
                <a:gd name="T26" fmla="*/ 554 w 1104"/>
                <a:gd name="T27" fmla="*/ 682 h 938"/>
                <a:gd name="T28" fmla="*/ 802 w 1104"/>
                <a:gd name="T29" fmla="*/ 802 h 938"/>
                <a:gd name="T30" fmla="*/ 1091 w 1104"/>
                <a:gd name="T31" fmla="*/ 488 h 938"/>
                <a:gd name="T32" fmla="*/ 763 w 1104"/>
                <a:gd name="T33" fmla="*/ 319 h 938"/>
                <a:gd name="T34" fmla="*/ 780 w 1104"/>
                <a:gd name="T35" fmla="*/ 288 h 938"/>
                <a:gd name="T36" fmla="*/ 855 w 1104"/>
                <a:gd name="T37" fmla="*/ 444 h 938"/>
                <a:gd name="T38" fmla="*/ 857 w 1104"/>
                <a:gd name="T39" fmla="*/ 437 h 938"/>
                <a:gd name="T40" fmla="*/ 761 w 1104"/>
                <a:gd name="T41" fmla="*/ 319 h 938"/>
                <a:gd name="T42" fmla="*/ 760 w 1104"/>
                <a:gd name="T43" fmla="*/ 320 h 938"/>
                <a:gd name="T44" fmla="*/ 760 w 1104"/>
                <a:gd name="T45" fmla="*/ 320 h 938"/>
                <a:gd name="T46" fmla="*/ 742 w 1104"/>
                <a:gd name="T47" fmla="*/ 311 h 938"/>
                <a:gd name="T48" fmla="*/ 524 w 1104"/>
                <a:gd name="T49" fmla="*/ 211 h 938"/>
                <a:gd name="T50" fmla="*/ 493 w 1104"/>
                <a:gd name="T51" fmla="*/ 228 h 938"/>
                <a:gd name="T52" fmla="*/ 739 w 1104"/>
                <a:gd name="T53" fmla="*/ 356 h 938"/>
                <a:gd name="T54" fmla="*/ 260 w 1104"/>
                <a:gd name="T55" fmla="*/ 514 h 938"/>
                <a:gd name="T56" fmla="*/ 855 w 1104"/>
                <a:gd name="T57" fmla="*/ 445 h 938"/>
                <a:gd name="T58" fmla="*/ 858 w 1104"/>
                <a:gd name="T59" fmla="*/ 435 h 938"/>
                <a:gd name="T60" fmla="*/ 1079 w 1104"/>
                <a:gd name="T61" fmla="*/ 475 h 938"/>
                <a:gd name="T62" fmla="*/ 863 w 1104"/>
                <a:gd name="T63" fmla="*/ 131 h 938"/>
                <a:gd name="T64" fmla="*/ 1083 w 1104"/>
                <a:gd name="T65" fmla="*/ 465 h 938"/>
                <a:gd name="T66" fmla="*/ 773 w 1104"/>
                <a:gd name="T67" fmla="*/ 286 h 938"/>
                <a:gd name="T68" fmla="*/ 525 w 1104"/>
                <a:gd name="T69" fmla="*/ 207 h 938"/>
                <a:gd name="T70" fmla="*/ 833 w 1104"/>
                <a:gd name="T71" fmla="*/ 184 h 938"/>
                <a:gd name="T72" fmla="*/ 161 w 1104"/>
                <a:gd name="T73" fmla="*/ 139 h 938"/>
                <a:gd name="T74" fmla="*/ 19 w 1104"/>
                <a:gd name="T75" fmla="*/ 4 h 938"/>
                <a:gd name="T76" fmla="*/ 145 w 1104"/>
                <a:gd name="T77" fmla="*/ 150 h 938"/>
                <a:gd name="T78" fmla="*/ 500 w 1104"/>
                <a:gd name="T79" fmla="*/ 204 h 938"/>
                <a:gd name="T80" fmla="*/ 239 w 1104"/>
                <a:gd name="T81" fmla="*/ 528 h 938"/>
                <a:gd name="T82" fmla="*/ 237 w 1104"/>
                <a:gd name="T83" fmla="*/ 755 h 938"/>
                <a:gd name="T84" fmla="*/ 262 w 1104"/>
                <a:gd name="T85" fmla="*/ 759 h 938"/>
                <a:gd name="T86" fmla="*/ 261 w 1104"/>
                <a:gd name="T87" fmla="*/ 527 h 938"/>
                <a:gd name="T88" fmla="*/ 262 w 1104"/>
                <a:gd name="T89" fmla="*/ 517 h 938"/>
                <a:gd name="T90" fmla="*/ 543 w 1104"/>
                <a:gd name="T91" fmla="*/ 663 h 938"/>
                <a:gd name="T92" fmla="*/ 566 w 1104"/>
                <a:gd name="T93" fmla="*/ 675 h 938"/>
                <a:gd name="T94" fmla="*/ 1080 w 1104"/>
                <a:gd name="T95" fmla="*/ 48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4" h="938">
                  <a:moveTo>
                    <a:pt x="1091" y="462"/>
                  </a:moveTo>
                  <a:cubicBezTo>
                    <a:pt x="1089" y="462"/>
                    <a:pt x="1087" y="463"/>
                    <a:pt x="1085" y="464"/>
                  </a:cubicBezTo>
                  <a:cubicBezTo>
                    <a:pt x="875" y="130"/>
                    <a:pt x="875" y="130"/>
                    <a:pt x="875" y="130"/>
                  </a:cubicBezTo>
                  <a:cubicBezTo>
                    <a:pt x="879" y="127"/>
                    <a:pt x="881" y="123"/>
                    <a:pt x="881" y="119"/>
                  </a:cubicBezTo>
                  <a:cubicBezTo>
                    <a:pt x="881" y="112"/>
                    <a:pt x="875" y="106"/>
                    <a:pt x="868" y="106"/>
                  </a:cubicBezTo>
                  <a:cubicBezTo>
                    <a:pt x="861" y="106"/>
                    <a:pt x="855" y="112"/>
                    <a:pt x="855" y="119"/>
                  </a:cubicBezTo>
                  <a:cubicBezTo>
                    <a:pt x="855" y="124"/>
                    <a:pt x="858" y="128"/>
                    <a:pt x="861" y="130"/>
                  </a:cubicBezTo>
                  <a:cubicBezTo>
                    <a:pt x="834" y="182"/>
                    <a:pt x="834" y="182"/>
                    <a:pt x="834" y="182"/>
                  </a:cubicBezTo>
                  <a:cubicBezTo>
                    <a:pt x="674" y="1"/>
                    <a:pt x="674" y="1"/>
                    <a:pt x="674" y="1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520" y="193"/>
                    <a:pt x="520" y="193"/>
                    <a:pt x="520" y="193"/>
                  </a:cubicBezTo>
                  <a:cubicBezTo>
                    <a:pt x="518" y="192"/>
                    <a:pt x="516" y="191"/>
                    <a:pt x="513" y="191"/>
                  </a:cubicBezTo>
                  <a:cubicBezTo>
                    <a:pt x="509" y="191"/>
                    <a:pt x="505" y="194"/>
                    <a:pt x="502" y="19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6" y="131"/>
                    <a:pt x="135" y="134"/>
                    <a:pt x="135" y="137"/>
                  </a:cubicBezTo>
                  <a:cubicBezTo>
                    <a:pt x="135" y="143"/>
                    <a:pt x="139" y="147"/>
                    <a:pt x="144" y="149"/>
                  </a:cubicBezTo>
                  <a:cubicBezTo>
                    <a:pt x="52" y="484"/>
                    <a:pt x="52" y="484"/>
                    <a:pt x="52" y="484"/>
                  </a:cubicBezTo>
                  <a:cubicBezTo>
                    <a:pt x="52" y="484"/>
                    <a:pt x="51" y="483"/>
                    <a:pt x="50" y="483"/>
                  </a:cubicBezTo>
                  <a:cubicBezTo>
                    <a:pt x="43" y="483"/>
                    <a:pt x="37" y="489"/>
                    <a:pt x="37" y="496"/>
                  </a:cubicBezTo>
                  <a:cubicBezTo>
                    <a:pt x="37" y="503"/>
                    <a:pt x="43" y="509"/>
                    <a:pt x="50" y="509"/>
                  </a:cubicBezTo>
                  <a:cubicBezTo>
                    <a:pt x="57" y="509"/>
                    <a:pt x="63" y="503"/>
                    <a:pt x="63" y="496"/>
                  </a:cubicBezTo>
                  <a:cubicBezTo>
                    <a:pt x="63" y="494"/>
                    <a:pt x="62" y="492"/>
                    <a:pt x="61" y="490"/>
                  </a:cubicBezTo>
                  <a:cubicBezTo>
                    <a:pt x="502" y="210"/>
                    <a:pt x="502" y="210"/>
                    <a:pt x="502" y="210"/>
                  </a:cubicBezTo>
                  <a:cubicBezTo>
                    <a:pt x="503" y="211"/>
                    <a:pt x="503" y="212"/>
                    <a:pt x="504" y="213"/>
                  </a:cubicBezTo>
                  <a:cubicBezTo>
                    <a:pt x="495" y="224"/>
                    <a:pt x="495" y="224"/>
                    <a:pt x="495" y="224"/>
                  </a:cubicBezTo>
                  <a:cubicBezTo>
                    <a:pt x="255" y="510"/>
                    <a:pt x="255" y="510"/>
                    <a:pt x="255" y="510"/>
                  </a:cubicBezTo>
                  <a:cubicBezTo>
                    <a:pt x="254" y="509"/>
                    <a:pt x="252" y="509"/>
                    <a:pt x="250" y="509"/>
                  </a:cubicBezTo>
                  <a:cubicBezTo>
                    <a:pt x="243" y="509"/>
                    <a:pt x="237" y="514"/>
                    <a:pt x="237" y="521"/>
                  </a:cubicBezTo>
                  <a:cubicBezTo>
                    <a:pt x="237" y="523"/>
                    <a:pt x="238" y="525"/>
                    <a:pt x="238" y="527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1" y="735"/>
                    <a:pt x="1" y="735"/>
                    <a:pt x="1" y="735"/>
                  </a:cubicBezTo>
                  <a:cubicBezTo>
                    <a:pt x="1" y="736"/>
                    <a:pt x="1" y="736"/>
                    <a:pt x="1" y="736"/>
                  </a:cubicBezTo>
                  <a:cubicBezTo>
                    <a:pt x="237" y="756"/>
                    <a:pt x="237" y="756"/>
                    <a:pt x="237" y="756"/>
                  </a:cubicBezTo>
                  <a:cubicBezTo>
                    <a:pt x="237" y="756"/>
                    <a:pt x="237" y="757"/>
                    <a:pt x="237" y="757"/>
                  </a:cubicBezTo>
                  <a:cubicBezTo>
                    <a:pt x="237" y="764"/>
                    <a:pt x="243" y="770"/>
                    <a:pt x="250" y="770"/>
                  </a:cubicBezTo>
                  <a:cubicBezTo>
                    <a:pt x="256" y="770"/>
                    <a:pt x="260" y="766"/>
                    <a:pt x="262" y="760"/>
                  </a:cubicBezTo>
                  <a:cubicBezTo>
                    <a:pt x="810" y="923"/>
                    <a:pt x="810" y="923"/>
                    <a:pt x="810" y="923"/>
                  </a:cubicBezTo>
                  <a:cubicBezTo>
                    <a:pt x="810" y="924"/>
                    <a:pt x="810" y="924"/>
                    <a:pt x="810" y="925"/>
                  </a:cubicBezTo>
                  <a:cubicBezTo>
                    <a:pt x="810" y="932"/>
                    <a:pt x="816" y="938"/>
                    <a:pt x="823" y="938"/>
                  </a:cubicBezTo>
                  <a:cubicBezTo>
                    <a:pt x="830" y="938"/>
                    <a:pt x="835" y="932"/>
                    <a:pt x="835" y="925"/>
                  </a:cubicBezTo>
                  <a:cubicBezTo>
                    <a:pt x="835" y="918"/>
                    <a:pt x="830" y="912"/>
                    <a:pt x="823" y="912"/>
                  </a:cubicBezTo>
                  <a:cubicBezTo>
                    <a:pt x="818" y="912"/>
                    <a:pt x="814" y="915"/>
                    <a:pt x="811" y="919"/>
                  </a:cubicBezTo>
                  <a:cubicBezTo>
                    <a:pt x="262" y="525"/>
                    <a:pt x="262" y="525"/>
                    <a:pt x="262" y="525"/>
                  </a:cubicBezTo>
                  <a:cubicBezTo>
                    <a:pt x="262" y="525"/>
                    <a:pt x="262" y="525"/>
                    <a:pt x="262" y="525"/>
                  </a:cubicBezTo>
                  <a:cubicBezTo>
                    <a:pt x="542" y="665"/>
                    <a:pt x="542" y="665"/>
                    <a:pt x="542" y="665"/>
                  </a:cubicBezTo>
                  <a:cubicBezTo>
                    <a:pt x="542" y="666"/>
                    <a:pt x="541" y="668"/>
                    <a:pt x="541" y="670"/>
                  </a:cubicBezTo>
                  <a:cubicBezTo>
                    <a:pt x="541" y="677"/>
                    <a:pt x="547" y="682"/>
                    <a:pt x="554" y="682"/>
                  </a:cubicBezTo>
                  <a:cubicBezTo>
                    <a:pt x="559" y="682"/>
                    <a:pt x="563" y="680"/>
                    <a:pt x="565" y="676"/>
                  </a:cubicBezTo>
                  <a:cubicBezTo>
                    <a:pt x="791" y="784"/>
                    <a:pt x="791" y="784"/>
                    <a:pt x="791" y="784"/>
                  </a:cubicBezTo>
                  <a:cubicBezTo>
                    <a:pt x="790" y="785"/>
                    <a:pt x="790" y="787"/>
                    <a:pt x="790" y="789"/>
                  </a:cubicBezTo>
                  <a:cubicBezTo>
                    <a:pt x="790" y="796"/>
                    <a:pt x="795" y="802"/>
                    <a:pt x="802" y="802"/>
                  </a:cubicBezTo>
                  <a:cubicBezTo>
                    <a:pt x="809" y="802"/>
                    <a:pt x="815" y="796"/>
                    <a:pt x="815" y="789"/>
                  </a:cubicBezTo>
                  <a:cubicBezTo>
                    <a:pt x="815" y="786"/>
                    <a:pt x="814" y="784"/>
                    <a:pt x="813" y="782"/>
                  </a:cubicBezTo>
                  <a:cubicBezTo>
                    <a:pt x="1083" y="485"/>
                    <a:pt x="1083" y="485"/>
                    <a:pt x="1083" y="485"/>
                  </a:cubicBezTo>
                  <a:cubicBezTo>
                    <a:pt x="1085" y="487"/>
                    <a:pt x="1088" y="488"/>
                    <a:pt x="1091" y="488"/>
                  </a:cubicBezTo>
                  <a:cubicBezTo>
                    <a:pt x="1098" y="488"/>
                    <a:pt x="1104" y="482"/>
                    <a:pt x="1104" y="475"/>
                  </a:cubicBezTo>
                  <a:cubicBezTo>
                    <a:pt x="1104" y="468"/>
                    <a:pt x="1098" y="462"/>
                    <a:pt x="1091" y="462"/>
                  </a:cubicBezTo>
                  <a:close/>
                  <a:moveTo>
                    <a:pt x="1080" y="469"/>
                  </a:moveTo>
                  <a:cubicBezTo>
                    <a:pt x="763" y="319"/>
                    <a:pt x="763" y="319"/>
                    <a:pt x="763" y="319"/>
                  </a:cubicBezTo>
                  <a:cubicBezTo>
                    <a:pt x="768" y="310"/>
                    <a:pt x="768" y="310"/>
                    <a:pt x="768" y="310"/>
                  </a:cubicBezTo>
                  <a:cubicBezTo>
                    <a:pt x="769" y="311"/>
                    <a:pt x="771" y="312"/>
                    <a:pt x="773" y="312"/>
                  </a:cubicBezTo>
                  <a:cubicBezTo>
                    <a:pt x="781" y="312"/>
                    <a:pt x="786" y="306"/>
                    <a:pt x="786" y="299"/>
                  </a:cubicBezTo>
                  <a:cubicBezTo>
                    <a:pt x="786" y="295"/>
                    <a:pt x="784" y="291"/>
                    <a:pt x="780" y="288"/>
                  </a:cubicBezTo>
                  <a:cubicBezTo>
                    <a:pt x="834" y="185"/>
                    <a:pt x="834" y="185"/>
                    <a:pt x="834" y="185"/>
                  </a:cubicBezTo>
                  <a:cubicBezTo>
                    <a:pt x="1082" y="466"/>
                    <a:pt x="1082" y="466"/>
                    <a:pt x="1082" y="466"/>
                  </a:cubicBezTo>
                  <a:cubicBezTo>
                    <a:pt x="1081" y="467"/>
                    <a:pt x="1081" y="468"/>
                    <a:pt x="1080" y="469"/>
                  </a:cubicBezTo>
                  <a:close/>
                  <a:moveTo>
                    <a:pt x="855" y="444"/>
                  </a:moveTo>
                  <a:cubicBezTo>
                    <a:pt x="676" y="465"/>
                    <a:pt x="676" y="465"/>
                    <a:pt x="676" y="465"/>
                  </a:cubicBezTo>
                  <a:cubicBezTo>
                    <a:pt x="703" y="420"/>
                    <a:pt x="703" y="420"/>
                    <a:pt x="703" y="420"/>
                  </a:cubicBezTo>
                  <a:cubicBezTo>
                    <a:pt x="740" y="357"/>
                    <a:pt x="740" y="357"/>
                    <a:pt x="740" y="357"/>
                  </a:cubicBezTo>
                  <a:cubicBezTo>
                    <a:pt x="857" y="437"/>
                    <a:pt x="857" y="437"/>
                    <a:pt x="857" y="437"/>
                  </a:cubicBezTo>
                  <a:cubicBezTo>
                    <a:pt x="856" y="438"/>
                    <a:pt x="855" y="441"/>
                    <a:pt x="855" y="443"/>
                  </a:cubicBezTo>
                  <a:cubicBezTo>
                    <a:pt x="855" y="443"/>
                    <a:pt x="855" y="444"/>
                    <a:pt x="855" y="444"/>
                  </a:cubicBezTo>
                  <a:close/>
                  <a:moveTo>
                    <a:pt x="766" y="310"/>
                  </a:moveTo>
                  <a:cubicBezTo>
                    <a:pt x="761" y="319"/>
                    <a:pt x="761" y="319"/>
                    <a:pt x="761" y="319"/>
                  </a:cubicBezTo>
                  <a:cubicBezTo>
                    <a:pt x="746" y="311"/>
                    <a:pt x="746" y="311"/>
                    <a:pt x="746" y="311"/>
                  </a:cubicBezTo>
                  <a:cubicBezTo>
                    <a:pt x="762" y="305"/>
                    <a:pt x="762" y="305"/>
                    <a:pt x="762" y="305"/>
                  </a:cubicBezTo>
                  <a:cubicBezTo>
                    <a:pt x="763" y="307"/>
                    <a:pt x="764" y="308"/>
                    <a:pt x="766" y="310"/>
                  </a:cubicBezTo>
                  <a:close/>
                  <a:moveTo>
                    <a:pt x="760" y="320"/>
                  </a:moveTo>
                  <a:cubicBezTo>
                    <a:pt x="740" y="355"/>
                    <a:pt x="740" y="355"/>
                    <a:pt x="740" y="355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44" y="312"/>
                    <a:pt x="744" y="312"/>
                    <a:pt x="744" y="312"/>
                  </a:cubicBezTo>
                  <a:lnTo>
                    <a:pt x="760" y="320"/>
                  </a:lnTo>
                  <a:close/>
                  <a:moveTo>
                    <a:pt x="701" y="329"/>
                  </a:moveTo>
                  <a:cubicBezTo>
                    <a:pt x="525" y="209"/>
                    <a:pt x="525" y="209"/>
                    <a:pt x="525" y="209"/>
                  </a:cubicBezTo>
                  <a:cubicBezTo>
                    <a:pt x="525" y="209"/>
                    <a:pt x="525" y="209"/>
                    <a:pt x="525" y="209"/>
                  </a:cubicBezTo>
                  <a:cubicBezTo>
                    <a:pt x="742" y="311"/>
                    <a:pt x="742" y="311"/>
                    <a:pt x="742" y="311"/>
                  </a:cubicBezTo>
                  <a:lnTo>
                    <a:pt x="701" y="329"/>
                  </a:lnTo>
                  <a:close/>
                  <a:moveTo>
                    <a:pt x="505" y="214"/>
                  </a:moveTo>
                  <a:cubicBezTo>
                    <a:pt x="507" y="215"/>
                    <a:pt x="510" y="217"/>
                    <a:pt x="513" y="217"/>
                  </a:cubicBezTo>
                  <a:cubicBezTo>
                    <a:pt x="518" y="217"/>
                    <a:pt x="522" y="214"/>
                    <a:pt x="524" y="211"/>
                  </a:cubicBezTo>
                  <a:cubicBezTo>
                    <a:pt x="699" y="329"/>
                    <a:pt x="699" y="329"/>
                    <a:pt x="699" y="329"/>
                  </a:cubicBezTo>
                  <a:cubicBezTo>
                    <a:pt x="259" y="513"/>
                    <a:pt x="259" y="513"/>
                    <a:pt x="259" y="513"/>
                  </a:cubicBezTo>
                  <a:cubicBezTo>
                    <a:pt x="259" y="512"/>
                    <a:pt x="258" y="511"/>
                    <a:pt x="257" y="511"/>
                  </a:cubicBezTo>
                  <a:cubicBezTo>
                    <a:pt x="493" y="228"/>
                    <a:pt x="493" y="228"/>
                    <a:pt x="493" y="228"/>
                  </a:cubicBezTo>
                  <a:lnTo>
                    <a:pt x="505" y="214"/>
                  </a:lnTo>
                  <a:close/>
                  <a:moveTo>
                    <a:pt x="260" y="514"/>
                  </a:moveTo>
                  <a:cubicBezTo>
                    <a:pt x="701" y="330"/>
                    <a:pt x="701" y="330"/>
                    <a:pt x="701" y="330"/>
                  </a:cubicBezTo>
                  <a:cubicBezTo>
                    <a:pt x="739" y="356"/>
                    <a:pt x="739" y="356"/>
                    <a:pt x="739" y="356"/>
                  </a:cubicBezTo>
                  <a:cubicBezTo>
                    <a:pt x="701" y="420"/>
                    <a:pt x="701" y="420"/>
                    <a:pt x="701" y="420"/>
                  </a:cubicBezTo>
                  <a:cubicBezTo>
                    <a:pt x="674" y="466"/>
                    <a:pt x="674" y="466"/>
                    <a:pt x="674" y="466"/>
                  </a:cubicBezTo>
                  <a:cubicBezTo>
                    <a:pt x="261" y="515"/>
                    <a:pt x="261" y="515"/>
                    <a:pt x="261" y="515"/>
                  </a:cubicBezTo>
                  <a:cubicBezTo>
                    <a:pt x="261" y="515"/>
                    <a:pt x="261" y="514"/>
                    <a:pt x="260" y="514"/>
                  </a:cubicBezTo>
                  <a:close/>
                  <a:moveTo>
                    <a:pt x="566" y="665"/>
                  </a:moveTo>
                  <a:cubicBezTo>
                    <a:pt x="565" y="662"/>
                    <a:pt x="563" y="661"/>
                    <a:pt x="562" y="659"/>
                  </a:cubicBezTo>
                  <a:cubicBezTo>
                    <a:pt x="675" y="467"/>
                    <a:pt x="675" y="467"/>
                    <a:pt x="675" y="467"/>
                  </a:cubicBezTo>
                  <a:cubicBezTo>
                    <a:pt x="855" y="445"/>
                    <a:pt x="855" y="445"/>
                    <a:pt x="855" y="445"/>
                  </a:cubicBezTo>
                  <a:cubicBezTo>
                    <a:pt x="857" y="451"/>
                    <a:pt x="862" y="456"/>
                    <a:pt x="868" y="456"/>
                  </a:cubicBezTo>
                  <a:cubicBezTo>
                    <a:pt x="875" y="456"/>
                    <a:pt x="881" y="450"/>
                    <a:pt x="881" y="443"/>
                  </a:cubicBezTo>
                  <a:cubicBezTo>
                    <a:pt x="881" y="436"/>
                    <a:pt x="875" y="430"/>
                    <a:pt x="868" y="430"/>
                  </a:cubicBezTo>
                  <a:cubicBezTo>
                    <a:pt x="864" y="430"/>
                    <a:pt x="860" y="432"/>
                    <a:pt x="858" y="435"/>
                  </a:cubicBezTo>
                  <a:cubicBezTo>
                    <a:pt x="741" y="356"/>
                    <a:pt x="741" y="356"/>
                    <a:pt x="741" y="356"/>
                  </a:cubicBezTo>
                  <a:cubicBezTo>
                    <a:pt x="762" y="320"/>
                    <a:pt x="762" y="320"/>
                    <a:pt x="762" y="320"/>
                  </a:cubicBezTo>
                  <a:cubicBezTo>
                    <a:pt x="1080" y="470"/>
                    <a:pt x="1080" y="470"/>
                    <a:pt x="1080" y="470"/>
                  </a:cubicBezTo>
                  <a:cubicBezTo>
                    <a:pt x="1079" y="472"/>
                    <a:pt x="1079" y="473"/>
                    <a:pt x="1079" y="475"/>
                  </a:cubicBezTo>
                  <a:cubicBezTo>
                    <a:pt x="1079" y="476"/>
                    <a:pt x="1079" y="477"/>
                    <a:pt x="1079" y="479"/>
                  </a:cubicBezTo>
                  <a:cubicBezTo>
                    <a:pt x="786" y="585"/>
                    <a:pt x="786" y="585"/>
                    <a:pt x="786" y="585"/>
                  </a:cubicBezTo>
                  <a:lnTo>
                    <a:pt x="566" y="665"/>
                  </a:lnTo>
                  <a:close/>
                  <a:moveTo>
                    <a:pt x="863" y="131"/>
                  </a:moveTo>
                  <a:cubicBezTo>
                    <a:pt x="864" y="132"/>
                    <a:pt x="866" y="132"/>
                    <a:pt x="868" y="132"/>
                  </a:cubicBezTo>
                  <a:cubicBezTo>
                    <a:pt x="870" y="132"/>
                    <a:pt x="872" y="131"/>
                    <a:pt x="874" y="130"/>
                  </a:cubicBezTo>
                  <a:cubicBezTo>
                    <a:pt x="1084" y="465"/>
                    <a:pt x="1084" y="465"/>
                    <a:pt x="1084" y="465"/>
                  </a:cubicBezTo>
                  <a:cubicBezTo>
                    <a:pt x="1084" y="465"/>
                    <a:pt x="1084" y="465"/>
                    <a:pt x="1083" y="465"/>
                  </a:cubicBezTo>
                  <a:cubicBezTo>
                    <a:pt x="835" y="184"/>
                    <a:pt x="835" y="184"/>
                    <a:pt x="835" y="184"/>
                  </a:cubicBezTo>
                  <a:lnTo>
                    <a:pt x="863" y="131"/>
                  </a:lnTo>
                  <a:close/>
                  <a:moveTo>
                    <a:pt x="779" y="288"/>
                  </a:moveTo>
                  <a:cubicBezTo>
                    <a:pt x="777" y="287"/>
                    <a:pt x="775" y="286"/>
                    <a:pt x="773" y="286"/>
                  </a:cubicBezTo>
                  <a:cubicBezTo>
                    <a:pt x="766" y="286"/>
                    <a:pt x="761" y="292"/>
                    <a:pt x="761" y="299"/>
                  </a:cubicBezTo>
                  <a:cubicBezTo>
                    <a:pt x="761" y="301"/>
                    <a:pt x="761" y="302"/>
                    <a:pt x="761" y="303"/>
                  </a:cubicBezTo>
                  <a:cubicBezTo>
                    <a:pt x="744" y="311"/>
                    <a:pt x="744" y="311"/>
                    <a:pt x="744" y="311"/>
                  </a:cubicBezTo>
                  <a:cubicBezTo>
                    <a:pt x="525" y="207"/>
                    <a:pt x="525" y="207"/>
                    <a:pt x="525" y="207"/>
                  </a:cubicBezTo>
                  <a:cubicBezTo>
                    <a:pt x="526" y="206"/>
                    <a:pt x="526" y="205"/>
                    <a:pt x="526" y="204"/>
                  </a:cubicBezTo>
                  <a:cubicBezTo>
                    <a:pt x="526" y="200"/>
                    <a:pt x="524" y="196"/>
                    <a:pt x="521" y="194"/>
                  </a:cubicBezTo>
                  <a:cubicBezTo>
                    <a:pt x="673" y="2"/>
                    <a:pt x="673" y="2"/>
                    <a:pt x="673" y="2"/>
                  </a:cubicBezTo>
                  <a:cubicBezTo>
                    <a:pt x="833" y="184"/>
                    <a:pt x="833" y="184"/>
                    <a:pt x="833" y="184"/>
                  </a:cubicBezTo>
                  <a:lnTo>
                    <a:pt x="779" y="288"/>
                  </a:lnTo>
                  <a:close/>
                  <a:moveTo>
                    <a:pt x="502" y="199"/>
                  </a:moveTo>
                  <a:cubicBezTo>
                    <a:pt x="502" y="199"/>
                    <a:pt x="501" y="199"/>
                    <a:pt x="501" y="20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8"/>
                    <a:pt x="161" y="138"/>
                    <a:pt x="161" y="137"/>
                  </a:cubicBezTo>
                  <a:cubicBezTo>
                    <a:pt x="161" y="130"/>
                    <a:pt x="155" y="124"/>
                    <a:pt x="148" y="124"/>
                  </a:cubicBezTo>
                  <a:cubicBezTo>
                    <a:pt x="145" y="124"/>
                    <a:pt x="142" y="126"/>
                    <a:pt x="139" y="128"/>
                  </a:cubicBezTo>
                  <a:cubicBezTo>
                    <a:pt x="19" y="4"/>
                    <a:pt x="19" y="4"/>
                    <a:pt x="19" y="4"/>
                  </a:cubicBezTo>
                  <a:lnTo>
                    <a:pt x="502" y="199"/>
                  </a:lnTo>
                  <a:close/>
                  <a:moveTo>
                    <a:pt x="61" y="489"/>
                  </a:moveTo>
                  <a:cubicBezTo>
                    <a:pt x="59" y="487"/>
                    <a:pt x="57" y="485"/>
                    <a:pt x="54" y="484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54" y="150"/>
                    <a:pt x="159" y="146"/>
                    <a:pt x="160" y="140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1" y="202"/>
                    <a:pt x="500" y="203"/>
                    <a:pt x="500" y="204"/>
                  </a:cubicBezTo>
                  <a:cubicBezTo>
                    <a:pt x="500" y="206"/>
                    <a:pt x="501" y="208"/>
                    <a:pt x="502" y="209"/>
                  </a:cubicBezTo>
                  <a:lnTo>
                    <a:pt x="61" y="489"/>
                  </a:lnTo>
                  <a:close/>
                  <a:moveTo>
                    <a:pt x="2" y="735"/>
                  </a:moveTo>
                  <a:cubicBezTo>
                    <a:pt x="239" y="528"/>
                    <a:pt x="239" y="528"/>
                    <a:pt x="239" y="528"/>
                  </a:cubicBezTo>
                  <a:cubicBezTo>
                    <a:pt x="241" y="531"/>
                    <a:pt x="245" y="534"/>
                    <a:pt x="249" y="534"/>
                  </a:cubicBezTo>
                  <a:cubicBezTo>
                    <a:pt x="252" y="744"/>
                    <a:pt x="252" y="744"/>
                    <a:pt x="252" y="744"/>
                  </a:cubicBezTo>
                  <a:cubicBezTo>
                    <a:pt x="251" y="744"/>
                    <a:pt x="251" y="744"/>
                    <a:pt x="250" y="744"/>
                  </a:cubicBezTo>
                  <a:cubicBezTo>
                    <a:pt x="244" y="744"/>
                    <a:pt x="238" y="749"/>
                    <a:pt x="237" y="755"/>
                  </a:cubicBezTo>
                  <a:lnTo>
                    <a:pt x="2" y="735"/>
                  </a:lnTo>
                  <a:close/>
                  <a:moveTo>
                    <a:pt x="811" y="920"/>
                  </a:moveTo>
                  <a:cubicBezTo>
                    <a:pt x="811" y="921"/>
                    <a:pt x="810" y="921"/>
                    <a:pt x="810" y="922"/>
                  </a:cubicBezTo>
                  <a:cubicBezTo>
                    <a:pt x="262" y="759"/>
                    <a:pt x="262" y="759"/>
                    <a:pt x="262" y="759"/>
                  </a:cubicBezTo>
                  <a:cubicBezTo>
                    <a:pt x="263" y="758"/>
                    <a:pt x="263" y="758"/>
                    <a:pt x="263" y="757"/>
                  </a:cubicBezTo>
                  <a:cubicBezTo>
                    <a:pt x="263" y="751"/>
                    <a:pt x="259" y="746"/>
                    <a:pt x="253" y="744"/>
                  </a:cubicBezTo>
                  <a:cubicBezTo>
                    <a:pt x="251" y="534"/>
                    <a:pt x="251" y="534"/>
                    <a:pt x="251" y="534"/>
                  </a:cubicBezTo>
                  <a:cubicBezTo>
                    <a:pt x="255" y="534"/>
                    <a:pt x="259" y="531"/>
                    <a:pt x="261" y="527"/>
                  </a:cubicBezTo>
                  <a:lnTo>
                    <a:pt x="811" y="920"/>
                  </a:lnTo>
                  <a:close/>
                  <a:moveTo>
                    <a:pt x="263" y="523"/>
                  </a:moveTo>
                  <a:cubicBezTo>
                    <a:pt x="263" y="522"/>
                    <a:pt x="263" y="522"/>
                    <a:pt x="263" y="521"/>
                  </a:cubicBezTo>
                  <a:cubicBezTo>
                    <a:pt x="263" y="520"/>
                    <a:pt x="262" y="518"/>
                    <a:pt x="262" y="517"/>
                  </a:cubicBezTo>
                  <a:cubicBezTo>
                    <a:pt x="673" y="467"/>
                    <a:pt x="673" y="467"/>
                    <a:pt x="673" y="467"/>
                  </a:cubicBezTo>
                  <a:cubicBezTo>
                    <a:pt x="560" y="658"/>
                    <a:pt x="560" y="658"/>
                    <a:pt x="560" y="658"/>
                  </a:cubicBezTo>
                  <a:cubicBezTo>
                    <a:pt x="558" y="657"/>
                    <a:pt x="556" y="657"/>
                    <a:pt x="554" y="657"/>
                  </a:cubicBezTo>
                  <a:cubicBezTo>
                    <a:pt x="549" y="657"/>
                    <a:pt x="545" y="660"/>
                    <a:pt x="543" y="663"/>
                  </a:cubicBezTo>
                  <a:lnTo>
                    <a:pt x="263" y="523"/>
                  </a:lnTo>
                  <a:close/>
                  <a:moveTo>
                    <a:pt x="802" y="777"/>
                  </a:moveTo>
                  <a:cubicBezTo>
                    <a:pt x="798" y="777"/>
                    <a:pt x="794" y="779"/>
                    <a:pt x="792" y="782"/>
                  </a:cubicBezTo>
                  <a:cubicBezTo>
                    <a:pt x="566" y="675"/>
                    <a:pt x="566" y="675"/>
                    <a:pt x="566" y="675"/>
                  </a:cubicBezTo>
                  <a:cubicBezTo>
                    <a:pt x="567" y="673"/>
                    <a:pt x="567" y="671"/>
                    <a:pt x="567" y="670"/>
                  </a:cubicBezTo>
                  <a:cubicBezTo>
                    <a:pt x="567" y="668"/>
                    <a:pt x="567" y="667"/>
                    <a:pt x="566" y="666"/>
                  </a:cubicBezTo>
                  <a:cubicBezTo>
                    <a:pt x="777" y="590"/>
                    <a:pt x="777" y="590"/>
                    <a:pt x="777" y="590"/>
                  </a:cubicBezTo>
                  <a:cubicBezTo>
                    <a:pt x="1080" y="480"/>
                    <a:pt x="1080" y="480"/>
                    <a:pt x="1080" y="480"/>
                  </a:cubicBezTo>
                  <a:cubicBezTo>
                    <a:pt x="1080" y="481"/>
                    <a:pt x="1081" y="483"/>
                    <a:pt x="1082" y="484"/>
                  </a:cubicBezTo>
                  <a:cubicBezTo>
                    <a:pt x="812" y="781"/>
                    <a:pt x="812" y="781"/>
                    <a:pt x="812" y="781"/>
                  </a:cubicBezTo>
                  <a:cubicBezTo>
                    <a:pt x="809" y="778"/>
                    <a:pt x="806" y="777"/>
                    <a:pt x="802" y="7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4" name="Freeform 71"/>
            <p:cNvSpPr>
              <a:spLocks noEditPoints="1"/>
            </p:cNvSpPr>
            <p:nvPr/>
          </p:nvSpPr>
          <p:spPr bwMode="auto">
            <a:xfrm rot="3116213">
              <a:off x="2919494" y="-588704"/>
              <a:ext cx="3876361" cy="3298841"/>
            </a:xfrm>
            <a:custGeom>
              <a:avLst/>
              <a:gdLst>
                <a:gd name="T0" fmla="*/ 881 w 1104"/>
                <a:gd name="T1" fmla="*/ 119 h 938"/>
                <a:gd name="T2" fmla="*/ 834 w 1104"/>
                <a:gd name="T3" fmla="*/ 182 h 938"/>
                <a:gd name="T4" fmla="*/ 513 w 1104"/>
                <a:gd name="T5" fmla="*/ 191 h 938"/>
                <a:gd name="T6" fmla="*/ 17 w 1104"/>
                <a:gd name="T7" fmla="*/ 1 h 938"/>
                <a:gd name="T8" fmla="*/ 16 w 1104"/>
                <a:gd name="T9" fmla="*/ 2 h 938"/>
                <a:gd name="T10" fmla="*/ 135 w 1104"/>
                <a:gd name="T11" fmla="*/ 137 h 938"/>
                <a:gd name="T12" fmla="*/ 37 w 1104"/>
                <a:gd name="T13" fmla="*/ 496 h 938"/>
                <a:gd name="T14" fmla="*/ 502 w 1104"/>
                <a:gd name="T15" fmla="*/ 210 h 938"/>
                <a:gd name="T16" fmla="*/ 250 w 1104"/>
                <a:gd name="T17" fmla="*/ 509 h 938"/>
                <a:gd name="T18" fmla="*/ 1 w 1104"/>
                <a:gd name="T19" fmla="*/ 735 h 938"/>
                <a:gd name="T20" fmla="*/ 250 w 1104"/>
                <a:gd name="T21" fmla="*/ 770 h 938"/>
                <a:gd name="T22" fmla="*/ 823 w 1104"/>
                <a:gd name="T23" fmla="*/ 938 h 938"/>
                <a:gd name="T24" fmla="*/ 262 w 1104"/>
                <a:gd name="T25" fmla="*/ 525 h 938"/>
                <a:gd name="T26" fmla="*/ 554 w 1104"/>
                <a:gd name="T27" fmla="*/ 682 h 938"/>
                <a:gd name="T28" fmla="*/ 802 w 1104"/>
                <a:gd name="T29" fmla="*/ 802 h 938"/>
                <a:gd name="T30" fmla="*/ 1091 w 1104"/>
                <a:gd name="T31" fmla="*/ 488 h 938"/>
                <a:gd name="T32" fmla="*/ 763 w 1104"/>
                <a:gd name="T33" fmla="*/ 319 h 938"/>
                <a:gd name="T34" fmla="*/ 780 w 1104"/>
                <a:gd name="T35" fmla="*/ 288 h 938"/>
                <a:gd name="T36" fmla="*/ 855 w 1104"/>
                <a:gd name="T37" fmla="*/ 444 h 938"/>
                <a:gd name="T38" fmla="*/ 857 w 1104"/>
                <a:gd name="T39" fmla="*/ 437 h 938"/>
                <a:gd name="T40" fmla="*/ 761 w 1104"/>
                <a:gd name="T41" fmla="*/ 319 h 938"/>
                <a:gd name="T42" fmla="*/ 760 w 1104"/>
                <a:gd name="T43" fmla="*/ 320 h 938"/>
                <a:gd name="T44" fmla="*/ 760 w 1104"/>
                <a:gd name="T45" fmla="*/ 320 h 938"/>
                <a:gd name="T46" fmla="*/ 742 w 1104"/>
                <a:gd name="T47" fmla="*/ 311 h 938"/>
                <a:gd name="T48" fmla="*/ 524 w 1104"/>
                <a:gd name="T49" fmla="*/ 211 h 938"/>
                <a:gd name="T50" fmla="*/ 493 w 1104"/>
                <a:gd name="T51" fmla="*/ 228 h 938"/>
                <a:gd name="T52" fmla="*/ 739 w 1104"/>
                <a:gd name="T53" fmla="*/ 356 h 938"/>
                <a:gd name="T54" fmla="*/ 260 w 1104"/>
                <a:gd name="T55" fmla="*/ 514 h 938"/>
                <a:gd name="T56" fmla="*/ 855 w 1104"/>
                <a:gd name="T57" fmla="*/ 445 h 938"/>
                <a:gd name="T58" fmla="*/ 858 w 1104"/>
                <a:gd name="T59" fmla="*/ 435 h 938"/>
                <a:gd name="T60" fmla="*/ 1079 w 1104"/>
                <a:gd name="T61" fmla="*/ 475 h 938"/>
                <a:gd name="T62" fmla="*/ 863 w 1104"/>
                <a:gd name="T63" fmla="*/ 131 h 938"/>
                <a:gd name="T64" fmla="*/ 1083 w 1104"/>
                <a:gd name="T65" fmla="*/ 465 h 938"/>
                <a:gd name="T66" fmla="*/ 773 w 1104"/>
                <a:gd name="T67" fmla="*/ 286 h 938"/>
                <a:gd name="T68" fmla="*/ 525 w 1104"/>
                <a:gd name="T69" fmla="*/ 207 h 938"/>
                <a:gd name="T70" fmla="*/ 833 w 1104"/>
                <a:gd name="T71" fmla="*/ 184 h 938"/>
                <a:gd name="T72" fmla="*/ 161 w 1104"/>
                <a:gd name="T73" fmla="*/ 139 h 938"/>
                <a:gd name="T74" fmla="*/ 19 w 1104"/>
                <a:gd name="T75" fmla="*/ 4 h 938"/>
                <a:gd name="T76" fmla="*/ 145 w 1104"/>
                <a:gd name="T77" fmla="*/ 150 h 938"/>
                <a:gd name="T78" fmla="*/ 500 w 1104"/>
                <a:gd name="T79" fmla="*/ 204 h 938"/>
                <a:gd name="T80" fmla="*/ 239 w 1104"/>
                <a:gd name="T81" fmla="*/ 528 h 938"/>
                <a:gd name="T82" fmla="*/ 237 w 1104"/>
                <a:gd name="T83" fmla="*/ 755 h 938"/>
                <a:gd name="T84" fmla="*/ 262 w 1104"/>
                <a:gd name="T85" fmla="*/ 759 h 938"/>
                <a:gd name="T86" fmla="*/ 261 w 1104"/>
                <a:gd name="T87" fmla="*/ 527 h 938"/>
                <a:gd name="T88" fmla="*/ 262 w 1104"/>
                <a:gd name="T89" fmla="*/ 517 h 938"/>
                <a:gd name="T90" fmla="*/ 543 w 1104"/>
                <a:gd name="T91" fmla="*/ 663 h 938"/>
                <a:gd name="T92" fmla="*/ 566 w 1104"/>
                <a:gd name="T93" fmla="*/ 675 h 938"/>
                <a:gd name="T94" fmla="*/ 1080 w 1104"/>
                <a:gd name="T95" fmla="*/ 48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4" h="938">
                  <a:moveTo>
                    <a:pt x="1091" y="462"/>
                  </a:moveTo>
                  <a:cubicBezTo>
                    <a:pt x="1089" y="462"/>
                    <a:pt x="1087" y="463"/>
                    <a:pt x="1085" y="464"/>
                  </a:cubicBezTo>
                  <a:cubicBezTo>
                    <a:pt x="875" y="130"/>
                    <a:pt x="875" y="130"/>
                    <a:pt x="875" y="130"/>
                  </a:cubicBezTo>
                  <a:cubicBezTo>
                    <a:pt x="879" y="127"/>
                    <a:pt x="881" y="123"/>
                    <a:pt x="881" y="119"/>
                  </a:cubicBezTo>
                  <a:cubicBezTo>
                    <a:pt x="881" y="112"/>
                    <a:pt x="875" y="106"/>
                    <a:pt x="868" y="106"/>
                  </a:cubicBezTo>
                  <a:cubicBezTo>
                    <a:pt x="861" y="106"/>
                    <a:pt x="855" y="112"/>
                    <a:pt x="855" y="119"/>
                  </a:cubicBezTo>
                  <a:cubicBezTo>
                    <a:pt x="855" y="124"/>
                    <a:pt x="858" y="128"/>
                    <a:pt x="861" y="130"/>
                  </a:cubicBezTo>
                  <a:cubicBezTo>
                    <a:pt x="834" y="182"/>
                    <a:pt x="834" y="182"/>
                    <a:pt x="834" y="182"/>
                  </a:cubicBezTo>
                  <a:cubicBezTo>
                    <a:pt x="674" y="1"/>
                    <a:pt x="674" y="1"/>
                    <a:pt x="674" y="1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520" y="193"/>
                    <a:pt x="520" y="193"/>
                    <a:pt x="520" y="193"/>
                  </a:cubicBezTo>
                  <a:cubicBezTo>
                    <a:pt x="518" y="192"/>
                    <a:pt x="516" y="191"/>
                    <a:pt x="513" y="191"/>
                  </a:cubicBezTo>
                  <a:cubicBezTo>
                    <a:pt x="509" y="191"/>
                    <a:pt x="505" y="194"/>
                    <a:pt x="502" y="19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6" y="131"/>
                    <a:pt x="135" y="134"/>
                    <a:pt x="135" y="137"/>
                  </a:cubicBezTo>
                  <a:cubicBezTo>
                    <a:pt x="135" y="143"/>
                    <a:pt x="139" y="147"/>
                    <a:pt x="144" y="149"/>
                  </a:cubicBezTo>
                  <a:cubicBezTo>
                    <a:pt x="52" y="484"/>
                    <a:pt x="52" y="484"/>
                    <a:pt x="52" y="484"/>
                  </a:cubicBezTo>
                  <a:cubicBezTo>
                    <a:pt x="52" y="484"/>
                    <a:pt x="51" y="483"/>
                    <a:pt x="50" y="483"/>
                  </a:cubicBezTo>
                  <a:cubicBezTo>
                    <a:pt x="43" y="483"/>
                    <a:pt x="37" y="489"/>
                    <a:pt x="37" y="496"/>
                  </a:cubicBezTo>
                  <a:cubicBezTo>
                    <a:pt x="37" y="503"/>
                    <a:pt x="43" y="509"/>
                    <a:pt x="50" y="509"/>
                  </a:cubicBezTo>
                  <a:cubicBezTo>
                    <a:pt x="57" y="509"/>
                    <a:pt x="63" y="503"/>
                    <a:pt x="63" y="496"/>
                  </a:cubicBezTo>
                  <a:cubicBezTo>
                    <a:pt x="63" y="494"/>
                    <a:pt x="62" y="492"/>
                    <a:pt x="61" y="490"/>
                  </a:cubicBezTo>
                  <a:cubicBezTo>
                    <a:pt x="502" y="210"/>
                    <a:pt x="502" y="210"/>
                    <a:pt x="502" y="210"/>
                  </a:cubicBezTo>
                  <a:cubicBezTo>
                    <a:pt x="503" y="211"/>
                    <a:pt x="503" y="212"/>
                    <a:pt x="504" y="213"/>
                  </a:cubicBezTo>
                  <a:cubicBezTo>
                    <a:pt x="495" y="224"/>
                    <a:pt x="495" y="224"/>
                    <a:pt x="495" y="224"/>
                  </a:cubicBezTo>
                  <a:cubicBezTo>
                    <a:pt x="255" y="510"/>
                    <a:pt x="255" y="510"/>
                    <a:pt x="255" y="510"/>
                  </a:cubicBezTo>
                  <a:cubicBezTo>
                    <a:pt x="254" y="509"/>
                    <a:pt x="252" y="509"/>
                    <a:pt x="250" y="509"/>
                  </a:cubicBezTo>
                  <a:cubicBezTo>
                    <a:pt x="243" y="509"/>
                    <a:pt x="237" y="514"/>
                    <a:pt x="237" y="521"/>
                  </a:cubicBezTo>
                  <a:cubicBezTo>
                    <a:pt x="237" y="523"/>
                    <a:pt x="238" y="525"/>
                    <a:pt x="238" y="527"/>
                  </a:cubicBezTo>
                  <a:cubicBezTo>
                    <a:pt x="0" y="735"/>
                    <a:pt x="0" y="735"/>
                    <a:pt x="0" y="735"/>
                  </a:cubicBezTo>
                  <a:cubicBezTo>
                    <a:pt x="1" y="735"/>
                    <a:pt x="1" y="735"/>
                    <a:pt x="1" y="735"/>
                  </a:cubicBezTo>
                  <a:cubicBezTo>
                    <a:pt x="1" y="736"/>
                    <a:pt x="1" y="736"/>
                    <a:pt x="1" y="736"/>
                  </a:cubicBezTo>
                  <a:cubicBezTo>
                    <a:pt x="237" y="756"/>
                    <a:pt x="237" y="756"/>
                    <a:pt x="237" y="756"/>
                  </a:cubicBezTo>
                  <a:cubicBezTo>
                    <a:pt x="237" y="756"/>
                    <a:pt x="237" y="757"/>
                    <a:pt x="237" y="757"/>
                  </a:cubicBezTo>
                  <a:cubicBezTo>
                    <a:pt x="237" y="764"/>
                    <a:pt x="243" y="770"/>
                    <a:pt x="250" y="770"/>
                  </a:cubicBezTo>
                  <a:cubicBezTo>
                    <a:pt x="256" y="770"/>
                    <a:pt x="260" y="766"/>
                    <a:pt x="262" y="760"/>
                  </a:cubicBezTo>
                  <a:cubicBezTo>
                    <a:pt x="810" y="923"/>
                    <a:pt x="810" y="923"/>
                    <a:pt x="810" y="923"/>
                  </a:cubicBezTo>
                  <a:cubicBezTo>
                    <a:pt x="810" y="924"/>
                    <a:pt x="810" y="924"/>
                    <a:pt x="810" y="925"/>
                  </a:cubicBezTo>
                  <a:cubicBezTo>
                    <a:pt x="810" y="932"/>
                    <a:pt x="816" y="938"/>
                    <a:pt x="823" y="938"/>
                  </a:cubicBezTo>
                  <a:cubicBezTo>
                    <a:pt x="830" y="938"/>
                    <a:pt x="835" y="932"/>
                    <a:pt x="835" y="925"/>
                  </a:cubicBezTo>
                  <a:cubicBezTo>
                    <a:pt x="835" y="918"/>
                    <a:pt x="830" y="912"/>
                    <a:pt x="823" y="912"/>
                  </a:cubicBezTo>
                  <a:cubicBezTo>
                    <a:pt x="818" y="912"/>
                    <a:pt x="814" y="915"/>
                    <a:pt x="811" y="919"/>
                  </a:cubicBezTo>
                  <a:cubicBezTo>
                    <a:pt x="262" y="525"/>
                    <a:pt x="262" y="525"/>
                    <a:pt x="262" y="525"/>
                  </a:cubicBezTo>
                  <a:cubicBezTo>
                    <a:pt x="262" y="525"/>
                    <a:pt x="262" y="525"/>
                    <a:pt x="262" y="525"/>
                  </a:cubicBezTo>
                  <a:cubicBezTo>
                    <a:pt x="542" y="665"/>
                    <a:pt x="542" y="665"/>
                    <a:pt x="542" y="665"/>
                  </a:cubicBezTo>
                  <a:cubicBezTo>
                    <a:pt x="542" y="666"/>
                    <a:pt x="541" y="668"/>
                    <a:pt x="541" y="670"/>
                  </a:cubicBezTo>
                  <a:cubicBezTo>
                    <a:pt x="541" y="677"/>
                    <a:pt x="547" y="682"/>
                    <a:pt x="554" y="682"/>
                  </a:cubicBezTo>
                  <a:cubicBezTo>
                    <a:pt x="559" y="682"/>
                    <a:pt x="563" y="680"/>
                    <a:pt x="565" y="676"/>
                  </a:cubicBezTo>
                  <a:cubicBezTo>
                    <a:pt x="791" y="784"/>
                    <a:pt x="791" y="784"/>
                    <a:pt x="791" y="784"/>
                  </a:cubicBezTo>
                  <a:cubicBezTo>
                    <a:pt x="790" y="785"/>
                    <a:pt x="790" y="787"/>
                    <a:pt x="790" y="789"/>
                  </a:cubicBezTo>
                  <a:cubicBezTo>
                    <a:pt x="790" y="796"/>
                    <a:pt x="795" y="802"/>
                    <a:pt x="802" y="802"/>
                  </a:cubicBezTo>
                  <a:cubicBezTo>
                    <a:pt x="809" y="802"/>
                    <a:pt x="815" y="796"/>
                    <a:pt x="815" y="789"/>
                  </a:cubicBezTo>
                  <a:cubicBezTo>
                    <a:pt x="815" y="786"/>
                    <a:pt x="814" y="784"/>
                    <a:pt x="813" y="782"/>
                  </a:cubicBezTo>
                  <a:cubicBezTo>
                    <a:pt x="1083" y="485"/>
                    <a:pt x="1083" y="485"/>
                    <a:pt x="1083" y="485"/>
                  </a:cubicBezTo>
                  <a:cubicBezTo>
                    <a:pt x="1085" y="487"/>
                    <a:pt x="1088" y="488"/>
                    <a:pt x="1091" y="488"/>
                  </a:cubicBezTo>
                  <a:cubicBezTo>
                    <a:pt x="1098" y="488"/>
                    <a:pt x="1104" y="482"/>
                    <a:pt x="1104" y="475"/>
                  </a:cubicBezTo>
                  <a:cubicBezTo>
                    <a:pt x="1104" y="468"/>
                    <a:pt x="1098" y="462"/>
                    <a:pt x="1091" y="462"/>
                  </a:cubicBezTo>
                  <a:close/>
                  <a:moveTo>
                    <a:pt x="1080" y="469"/>
                  </a:moveTo>
                  <a:cubicBezTo>
                    <a:pt x="763" y="319"/>
                    <a:pt x="763" y="319"/>
                    <a:pt x="763" y="319"/>
                  </a:cubicBezTo>
                  <a:cubicBezTo>
                    <a:pt x="768" y="310"/>
                    <a:pt x="768" y="310"/>
                    <a:pt x="768" y="310"/>
                  </a:cubicBezTo>
                  <a:cubicBezTo>
                    <a:pt x="769" y="311"/>
                    <a:pt x="771" y="312"/>
                    <a:pt x="773" y="312"/>
                  </a:cubicBezTo>
                  <a:cubicBezTo>
                    <a:pt x="781" y="312"/>
                    <a:pt x="786" y="306"/>
                    <a:pt x="786" y="299"/>
                  </a:cubicBezTo>
                  <a:cubicBezTo>
                    <a:pt x="786" y="295"/>
                    <a:pt x="784" y="291"/>
                    <a:pt x="780" y="288"/>
                  </a:cubicBezTo>
                  <a:cubicBezTo>
                    <a:pt x="834" y="185"/>
                    <a:pt x="834" y="185"/>
                    <a:pt x="834" y="185"/>
                  </a:cubicBezTo>
                  <a:cubicBezTo>
                    <a:pt x="1082" y="466"/>
                    <a:pt x="1082" y="466"/>
                    <a:pt x="1082" y="466"/>
                  </a:cubicBezTo>
                  <a:cubicBezTo>
                    <a:pt x="1081" y="467"/>
                    <a:pt x="1081" y="468"/>
                    <a:pt x="1080" y="469"/>
                  </a:cubicBezTo>
                  <a:close/>
                  <a:moveTo>
                    <a:pt x="855" y="444"/>
                  </a:moveTo>
                  <a:cubicBezTo>
                    <a:pt x="676" y="465"/>
                    <a:pt x="676" y="465"/>
                    <a:pt x="676" y="465"/>
                  </a:cubicBezTo>
                  <a:cubicBezTo>
                    <a:pt x="703" y="420"/>
                    <a:pt x="703" y="420"/>
                    <a:pt x="703" y="420"/>
                  </a:cubicBezTo>
                  <a:cubicBezTo>
                    <a:pt x="740" y="357"/>
                    <a:pt x="740" y="357"/>
                    <a:pt x="740" y="357"/>
                  </a:cubicBezTo>
                  <a:cubicBezTo>
                    <a:pt x="857" y="437"/>
                    <a:pt x="857" y="437"/>
                    <a:pt x="857" y="437"/>
                  </a:cubicBezTo>
                  <a:cubicBezTo>
                    <a:pt x="856" y="438"/>
                    <a:pt x="855" y="441"/>
                    <a:pt x="855" y="443"/>
                  </a:cubicBezTo>
                  <a:cubicBezTo>
                    <a:pt x="855" y="443"/>
                    <a:pt x="855" y="444"/>
                    <a:pt x="855" y="444"/>
                  </a:cubicBezTo>
                  <a:close/>
                  <a:moveTo>
                    <a:pt x="766" y="310"/>
                  </a:moveTo>
                  <a:cubicBezTo>
                    <a:pt x="761" y="319"/>
                    <a:pt x="761" y="319"/>
                    <a:pt x="761" y="319"/>
                  </a:cubicBezTo>
                  <a:cubicBezTo>
                    <a:pt x="746" y="311"/>
                    <a:pt x="746" y="311"/>
                    <a:pt x="746" y="311"/>
                  </a:cubicBezTo>
                  <a:cubicBezTo>
                    <a:pt x="762" y="305"/>
                    <a:pt x="762" y="305"/>
                    <a:pt x="762" y="305"/>
                  </a:cubicBezTo>
                  <a:cubicBezTo>
                    <a:pt x="763" y="307"/>
                    <a:pt x="764" y="308"/>
                    <a:pt x="766" y="310"/>
                  </a:cubicBezTo>
                  <a:close/>
                  <a:moveTo>
                    <a:pt x="760" y="320"/>
                  </a:moveTo>
                  <a:cubicBezTo>
                    <a:pt x="740" y="355"/>
                    <a:pt x="740" y="355"/>
                    <a:pt x="740" y="355"/>
                  </a:cubicBezTo>
                  <a:cubicBezTo>
                    <a:pt x="702" y="330"/>
                    <a:pt x="702" y="330"/>
                    <a:pt x="702" y="330"/>
                  </a:cubicBezTo>
                  <a:cubicBezTo>
                    <a:pt x="744" y="312"/>
                    <a:pt x="744" y="312"/>
                    <a:pt x="744" y="312"/>
                  </a:cubicBezTo>
                  <a:lnTo>
                    <a:pt x="760" y="320"/>
                  </a:lnTo>
                  <a:close/>
                  <a:moveTo>
                    <a:pt x="701" y="329"/>
                  </a:moveTo>
                  <a:cubicBezTo>
                    <a:pt x="525" y="209"/>
                    <a:pt x="525" y="209"/>
                    <a:pt x="525" y="209"/>
                  </a:cubicBezTo>
                  <a:cubicBezTo>
                    <a:pt x="525" y="209"/>
                    <a:pt x="525" y="209"/>
                    <a:pt x="525" y="209"/>
                  </a:cubicBezTo>
                  <a:cubicBezTo>
                    <a:pt x="742" y="311"/>
                    <a:pt x="742" y="311"/>
                    <a:pt x="742" y="311"/>
                  </a:cubicBezTo>
                  <a:lnTo>
                    <a:pt x="701" y="329"/>
                  </a:lnTo>
                  <a:close/>
                  <a:moveTo>
                    <a:pt x="505" y="214"/>
                  </a:moveTo>
                  <a:cubicBezTo>
                    <a:pt x="507" y="215"/>
                    <a:pt x="510" y="217"/>
                    <a:pt x="513" y="217"/>
                  </a:cubicBezTo>
                  <a:cubicBezTo>
                    <a:pt x="518" y="217"/>
                    <a:pt x="522" y="214"/>
                    <a:pt x="524" y="211"/>
                  </a:cubicBezTo>
                  <a:cubicBezTo>
                    <a:pt x="699" y="329"/>
                    <a:pt x="699" y="329"/>
                    <a:pt x="699" y="329"/>
                  </a:cubicBezTo>
                  <a:cubicBezTo>
                    <a:pt x="259" y="513"/>
                    <a:pt x="259" y="513"/>
                    <a:pt x="259" y="513"/>
                  </a:cubicBezTo>
                  <a:cubicBezTo>
                    <a:pt x="259" y="512"/>
                    <a:pt x="258" y="511"/>
                    <a:pt x="257" y="511"/>
                  </a:cubicBezTo>
                  <a:cubicBezTo>
                    <a:pt x="493" y="228"/>
                    <a:pt x="493" y="228"/>
                    <a:pt x="493" y="228"/>
                  </a:cubicBezTo>
                  <a:lnTo>
                    <a:pt x="505" y="214"/>
                  </a:lnTo>
                  <a:close/>
                  <a:moveTo>
                    <a:pt x="260" y="514"/>
                  </a:moveTo>
                  <a:cubicBezTo>
                    <a:pt x="701" y="330"/>
                    <a:pt x="701" y="330"/>
                    <a:pt x="701" y="330"/>
                  </a:cubicBezTo>
                  <a:cubicBezTo>
                    <a:pt x="739" y="356"/>
                    <a:pt x="739" y="356"/>
                    <a:pt x="739" y="356"/>
                  </a:cubicBezTo>
                  <a:cubicBezTo>
                    <a:pt x="701" y="420"/>
                    <a:pt x="701" y="420"/>
                    <a:pt x="701" y="420"/>
                  </a:cubicBezTo>
                  <a:cubicBezTo>
                    <a:pt x="674" y="466"/>
                    <a:pt x="674" y="466"/>
                    <a:pt x="674" y="466"/>
                  </a:cubicBezTo>
                  <a:cubicBezTo>
                    <a:pt x="261" y="515"/>
                    <a:pt x="261" y="515"/>
                    <a:pt x="261" y="515"/>
                  </a:cubicBezTo>
                  <a:cubicBezTo>
                    <a:pt x="261" y="515"/>
                    <a:pt x="261" y="514"/>
                    <a:pt x="260" y="514"/>
                  </a:cubicBezTo>
                  <a:close/>
                  <a:moveTo>
                    <a:pt x="566" y="665"/>
                  </a:moveTo>
                  <a:cubicBezTo>
                    <a:pt x="565" y="662"/>
                    <a:pt x="563" y="661"/>
                    <a:pt x="562" y="659"/>
                  </a:cubicBezTo>
                  <a:cubicBezTo>
                    <a:pt x="675" y="467"/>
                    <a:pt x="675" y="467"/>
                    <a:pt x="675" y="467"/>
                  </a:cubicBezTo>
                  <a:cubicBezTo>
                    <a:pt x="855" y="445"/>
                    <a:pt x="855" y="445"/>
                    <a:pt x="855" y="445"/>
                  </a:cubicBezTo>
                  <a:cubicBezTo>
                    <a:pt x="857" y="451"/>
                    <a:pt x="862" y="456"/>
                    <a:pt x="868" y="456"/>
                  </a:cubicBezTo>
                  <a:cubicBezTo>
                    <a:pt x="875" y="456"/>
                    <a:pt x="881" y="450"/>
                    <a:pt x="881" y="443"/>
                  </a:cubicBezTo>
                  <a:cubicBezTo>
                    <a:pt x="881" y="436"/>
                    <a:pt x="875" y="430"/>
                    <a:pt x="868" y="430"/>
                  </a:cubicBezTo>
                  <a:cubicBezTo>
                    <a:pt x="864" y="430"/>
                    <a:pt x="860" y="432"/>
                    <a:pt x="858" y="435"/>
                  </a:cubicBezTo>
                  <a:cubicBezTo>
                    <a:pt x="741" y="356"/>
                    <a:pt x="741" y="356"/>
                    <a:pt x="741" y="356"/>
                  </a:cubicBezTo>
                  <a:cubicBezTo>
                    <a:pt x="762" y="320"/>
                    <a:pt x="762" y="320"/>
                    <a:pt x="762" y="320"/>
                  </a:cubicBezTo>
                  <a:cubicBezTo>
                    <a:pt x="1080" y="470"/>
                    <a:pt x="1080" y="470"/>
                    <a:pt x="1080" y="470"/>
                  </a:cubicBezTo>
                  <a:cubicBezTo>
                    <a:pt x="1079" y="472"/>
                    <a:pt x="1079" y="473"/>
                    <a:pt x="1079" y="475"/>
                  </a:cubicBezTo>
                  <a:cubicBezTo>
                    <a:pt x="1079" y="476"/>
                    <a:pt x="1079" y="477"/>
                    <a:pt x="1079" y="479"/>
                  </a:cubicBezTo>
                  <a:cubicBezTo>
                    <a:pt x="786" y="585"/>
                    <a:pt x="786" y="585"/>
                    <a:pt x="786" y="585"/>
                  </a:cubicBezTo>
                  <a:lnTo>
                    <a:pt x="566" y="665"/>
                  </a:lnTo>
                  <a:close/>
                  <a:moveTo>
                    <a:pt x="863" y="131"/>
                  </a:moveTo>
                  <a:cubicBezTo>
                    <a:pt x="864" y="132"/>
                    <a:pt x="866" y="132"/>
                    <a:pt x="868" y="132"/>
                  </a:cubicBezTo>
                  <a:cubicBezTo>
                    <a:pt x="870" y="132"/>
                    <a:pt x="872" y="131"/>
                    <a:pt x="874" y="130"/>
                  </a:cubicBezTo>
                  <a:cubicBezTo>
                    <a:pt x="1084" y="465"/>
                    <a:pt x="1084" y="465"/>
                    <a:pt x="1084" y="465"/>
                  </a:cubicBezTo>
                  <a:cubicBezTo>
                    <a:pt x="1084" y="465"/>
                    <a:pt x="1084" y="465"/>
                    <a:pt x="1083" y="465"/>
                  </a:cubicBezTo>
                  <a:cubicBezTo>
                    <a:pt x="835" y="184"/>
                    <a:pt x="835" y="184"/>
                    <a:pt x="835" y="184"/>
                  </a:cubicBezTo>
                  <a:lnTo>
                    <a:pt x="863" y="131"/>
                  </a:lnTo>
                  <a:close/>
                  <a:moveTo>
                    <a:pt x="779" y="288"/>
                  </a:moveTo>
                  <a:cubicBezTo>
                    <a:pt x="777" y="287"/>
                    <a:pt x="775" y="286"/>
                    <a:pt x="773" y="286"/>
                  </a:cubicBezTo>
                  <a:cubicBezTo>
                    <a:pt x="766" y="286"/>
                    <a:pt x="761" y="292"/>
                    <a:pt x="761" y="299"/>
                  </a:cubicBezTo>
                  <a:cubicBezTo>
                    <a:pt x="761" y="301"/>
                    <a:pt x="761" y="302"/>
                    <a:pt x="761" y="303"/>
                  </a:cubicBezTo>
                  <a:cubicBezTo>
                    <a:pt x="744" y="311"/>
                    <a:pt x="744" y="311"/>
                    <a:pt x="744" y="311"/>
                  </a:cubicBezTo>
                  <a:cubicBezTo>
                    <a:pt x="525" y="207"/>
                    <a:pt x="525" y="207"/>
                    <a:pt x="525" y="207"/>
                  </a:cubicBezTo>
                  <a:cubicBezTo>
                    <a:pt x="526" y="206"/>
                    <a:pt x="526" y="205"/>
                    <a:pt x="526" y="204"/>
                  </a:cubicBezTo>
                  <a:cubicBezTo>
                    <a:pt x="526" y="200"/>
                    <a:pt x="524" y="196"/>
                    <a:pt x="521" y="194"/>
                  </a:cubicBezTo>
                  <a:cubicBezTo>
                    <a:pt x="673" y="2"/>
                    <a:pt x="673" y="2"/>
                    <a:pt x="673" y="2"/>
                  </a:cubicBezTo>
                  <a:cubicBezTo>
                    <a:pt x="833" y="184"/>
                    <a:pt x="833" y="184"/>
                    <a:pt x="833" y="184"/>
                  </a:cubicBezTo>
                  <a:lnTo>
                    <a:pt x="779" y="288"/>
                  </a:lnTo>
                  <a:close/>
                  <a:moveTo>
                    <a:pt x="502" y="199"/>
                  </a:moveTo>
                  <a:cubicBezTo>
                    <a:pt x="502" y="199"/>
                    <a:pt x="501" y="199"/>
                    <a:pt x="501" y="20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8"/>
                    <a:pt x="161" y="138"/>
                    <a:pt x="161" y="137"/>
                  </a:cubicBezTo>
                  <a:cubicBezTo>
                    <a:pt x="161" y="130"/>
                    <a:pt x="155" y="124"/>
                    <a:pt x="148" y="124"/>
                  </a:cubicBezTo>
                  <a:cubicBezTo>
                    <a:pt x="145" y="124"/>
                    <a:pt x="142" y="126"/>
                    <a:pt x="139" y="128"/>
                  </a:cubicBezTo>
                  <a:cubicBezTo>
                    <a:pt x="19" y="4"/>
                    <a:pt x="19" y="4"/>
                    <a:pt x="19" y="4"/>
                  </a:cubicBezTo>
                  <a:lnTo>
                    <a:pt x="502" y="199"/>
                  </a:lnTo>
                  <a:close/>
                  <a:moveTo>
                    <a:pt x="61" y="489"/>
                  </a:moveTo>
                  <a:cubicBezTo>
                    <a:pt x="59" y="487"/>
                    <a:pt x="57" y="485"/>
                    <a:pt x="54" y="484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54" y="150"/>
                    <a:pt x="159" y="146"/>
                    <a:pt x="160" y="140"/>
                  </a:cubicBezTo>
                  <a:cubicBezTo>
                    <a:pt x="501" y="201"/>
                    <a:pt x="501" y="201"/>
                    <a:pt x="501" y="201"/>
                  </a:cubicBezTo>
                  <a:cubicBezTo>
                    <a:pt x="501" y="202"/>
                    <a:pt x="500" y="203"/>
                    <a:pt x="500" y="204"/>
                  </a:cubicBezTo>
                  <a:cubicBezTo>
                    <a:pt x="500" y="206"/>
                    <a:pt x="501" y="208"/>
                    <a:pt x="502" y="209"/>
                  </a:cubicBezTo>
                  <a:lnTo>
                    <a:pt x="61" y="489"/>
                  </a:lnTo>
                  <a:close/>
                  <a:moveTo>
                    <a:pt x="2" y="735"/>
                  </a:moveTo>
                  <a:cubicBezTo>
                    <a:pt x="239" y="528"/>
                    <a:pt x="239" y="528"/>
                    <a:pt x="239" y="528"/>
                  </a:cubicBezTo>
                  <a:cubicBezTo>
                    <a:pt x="241" y="531"/>
                    <a:pt x="245" y="534"/>
                    <a:pt x="249" y="534"/>
                  </a:cubicBezTo>
                  <a:cubicBezTo>
                    <a:pt x="252" y="744"/>
                    <a:pt x="252" y="744"/>
                    <a:pt x="252" y="744"/>
                  </a:cubicBezTo>
                  <a:cubicBezTo>
                    <a:pt x="251" y="744"/>
                    <a:pt x="251" y="744"/>
                    <a:pt x="250" y="744"/>
                  </a:cubicBezTo>
                  <a:cubicBezTo>
                    <a:pt x="244" y="744"/>
                    <a:pt x="238" y="749"/>
                    <a:pt x="237" y="755"/>
                  </a:cubicBezTo>
                  <a:lnTo>
                    <a:pt x="2" y="735"/>
                  </a:lnTo>
                  <a:close/>
                  <a:moveTo>
                    <a:pt x="811" y="920"/>
                  </a:moveTo>
                  <a:cubicBezTo>
                    <a:pt x="811" y="921"/>
                    <a:pt x="810" y="921"/>
                    <a:pt x="810" y="922"/>
                  </a:cubicBezTo>
                  <a:cubicBezTo>
                    <a:pt x="262" y="759"/>
                    <a:pt x="262" y="759"/>
                    <a:pt x="262" y="759"/>
                  </a:cubicBezTo>
                  <a:cubicBezTo>
                    <a:pt x="263" y="758"/>
                    <a:pt x="263" y="758"/>
                    <a:pt x="263" y="757"/>
                  </a:cubicBezTo>
                  <a:cubicBezTo>
                    <a:pt x="263" y="751"/>
                    <a:pt x="259" y="746"/>
                    <a:pt x="253" y="744"/>
                  </a:cubicBezTo>
                  <a:cubicBezTo>
                    <a:pt x="251" y="534"/>
                    <a:pt x="251" y="534"/>
                    <a:pt x="251" y="534"/>
                  </a:cubicBezTo>
                  <a:cubicBezTo>
                    <a:pt x="255" y="534"/>
                    <a:pt x="259" y="531"/>
                    <a:pt x="261" y="527"/>
                  </a:cubicBezTo>
                  <a:lnTo>
                    <a:pt x="811" y="920"/>
                  </a:lnTo>
                  <a:close/>
                  <a:moveTo>
                    <a:pt x="263" y="523"/>
                  </a:moveTo>
                  <a:cubicBezTo>
                    <a:pt x="263" y="522"/>
                    <a:pt x="263" y="522"/>
                    <a:pt x="263" y="521"/>
                  </a:cubicBezTo>
                  <a:cubicBezTo>
                    <a:pt x="263" y="520"/>
                    <a:pt x="262" y="518"/>
                    <a:pt x="262" y="517"/>
                  </a:cubicBezTo>
                  <a:cubicBezTo>
                    <a:pt x="673" y="467"/>
                    <a:pt x="673" y="467"/>
                    <a:pt x="673" y="467"/>
                  </a:cubicBezTo>
                  <a:cubicBezTo>
                    <a:pt x="560" y="658"/>
                    <a:pt x="560" y="658"/>
                    <a:pt x="560" y="658"/>
                  </a:cubicBezTo>
                  <a:cubicBezTo>
                    <a:pt x="558" y="657"/>
                    <a:pt x="556" y="657"/>
                    <a:pt x="554" y="657"/>
                  </a:cubicBezTo>
                  <a:cubicBezTo>
                    <a:pt x="549" y="657"/>
                    <a:pt x="545" y="660"/>
                    <a:pt x="543" y="663"/>
                  </a:cubicBezTo>
                  <a:lnTo>
                    <a:pt x="263" y="523"/>
                  </a:lnTo>
                  <a:close/>
                  <a:moveTo>
                    <a:pt x="802" y="777"/>
                  </a:moveTo>
                  <a:cubicBezTo>
                    <a:pt x="798" y="777"/>
                    <a:pt x="794" y="779"/>
                    <a:pt x="792" y="782"/>
                  </a:cubicBezTo>
                  <a:cubicBezTo>
                    <a:pt x="566" y="675"/>
                    <a:pt x="566" y="675"/>
                    <a:pt x="566" y="675"/>
                  </a:cubicBezTo>
                  <a:cubicBezTo>
                    <a:pt x="567" y="673"/>
                    <a:pt x="567" y="671"/>
                    <a:pt x="567" y="670"/>
                  </a:cubicBezTo>
                  <a:cubicBezTo>
                    <a:pt x="567" y="668"/>
                    <a:pt x="567" y="667"/>
                    <a:pt x="566" y="666"/>
                  </a:cubicBezTo>
                  <a:cubicBezTo>
                    <a:pt x="777" y="590"/>
                    <a:pt x="777" y="590"/>
                    <a:pt x="777" y="590"/>
                  </a:cubicBezTo>
                  <a:cubicBezTo>
                    <a:pt x="1080" y="480"/>
                    <a:pt x="1080" y="480"/>
                    <a:pt x="1080" y="480"/>
                  </a:cubicBezTo>
                  <a:cubicBezTo>
                    <a:pt x="1080" y="481"/>
                    <a:pt x="1081" y="483"/>
                    <a:pt x="1082" y="484"/>
                  </a:cubicBezTo>
                  <a:cubicBezTo>
                    <a:pt x="812" y="781"/>
                    <a:pt x="812" y="781"/>
                    <a:pt x="812" y="781"/>
                  </a:cubicBezTo>
                  <a:cubicBezTo>
                    <a:pt x="809" y="778"/>
                    <a:pt x="806" y="777"/>
                    <a:pt x="802" y="7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116" name="TextBox 70"/>
          <p:cNvSpPr txBox="1"/>
          <p:nvPr/>
        </p:nvSpPr>
        <p:spPr>
          <a:xfrm>
            <a:off x="2500508" y="322357"/>
            <a:ext cx="3673230" cy="817504"/>
          </a:xfrm>
          <a:prstGeom prst="rect">
            <a:avLst/>
          </a:prstGeom>
          <a:solidFill>
            <a:srgbClr val="43698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>
                <a:solidFill>
                  <a:prstClr val="white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功能详细设计</a:t>
            </a:r>
            <a:endParaRPr lang="en-US" sz="36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45F25AE8-FF6C-46A5-9AF9-D094491A3557}"/>
              </a:ext>
            </a:extLst>
          </p:cNvPr>
          <p:cNvGrpSpPr/>
          <p:nvPr/>
        </p:nvGrpSpPr>
        <p:grpSpPr>
          <a:xfrm rot="2837432">
            <a:off x="-1598404" y="-759951"/>
            <a:ext cx="4226169" cy="3054144"/>
            <a:chOff x="569602" y="-921225"/>
            <a:chExt cx="11136187" cy="8047838"/>
          </a:xfrm>
        </p:grpSpPr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BC75581-C8AD-4D58-9356-60A0AF8DB00D}"/>
                </a:ext>
              </a:extLst>
            </p:cNvPr>
            <p:cNvSpPr/>
            <p:nvPr/>
          </p:nvSpPr>
          <p:spPr>
            <a:xfrm>
              <a:off x="9812799" y="4632432"/>
              <a:ext cx="1892990" cy="1892990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DC34CA0-7A04-4A30-9AC9-AD3FE3EC7660}"/>
                </a:ext>
              </a:extLst>
            </p:cNvPr>
            <p:cNvSpPr/>
            <p:nvPr/>
          </p:nvSpPr>
          <p:spPr>
            <a:xfrm>
              <a:off x="2699658" y="-725714"/>
              <a:ext cx="3643086" cy="3643086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>
              <a:extLst>
                <a:ext uri="{FF2B5EF4-FFF2-40B4-BE49-F238E27FC236}">
                  <a16:creationId xmlns:a16="http://schemas.microsoft.com/office/drawing/2014/main" id="{5114813F-37A0-4F0B-A221-8D5818177938}"/>
                </a:ext>
              </a:extLst>
            </p:cNvPr>
            <p:cNvSpPr/>
            <p:nvPr/>
          </p:nvSpPr>
          <p:spPr>
            <a:xfrm>
              <a:off x="3120574" y="377372"/>
              <a:ext cx="5210626" cy="3643086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00F7B7A1-BD98-4674-BB67-933F0DB3A76D}"/>
                </a:ext>
              </a:extLst>
            </p:cNvPr>
            <p:cNvSpPr/>
            <p:nvPr/>
          </p:nvSpPr>
          <p:spPr>
            <a:xfrm>
              <a:off x="5159840" y="-921225"/>
              <a:ext cx="5631538" cy="5631538"/>
            </a:xfrm>
            <a:prstGeom prst="ellipse">
              <a:avLst/>
            </a:prstGeom>
            <a:solidFill>
              <a:srgbClr val="436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998FCECD-DC45-452E-B09F-0E760803D49E}"/>
                </a:ext>
              </a:extLst>
            </p:cNvPr>
            <p:cNvSpPr/>
            <p:nvPr/>
          </p:nvSpPr>
          <p:spPr>
            <a:xfrm>
              <a:off x="3294732" y="816421"/>
              <a:ext cx="5631538" cy="5631538"/>
            </a:xfrm>
            <a:prstGeom prst="ellipse">
              <a:avLst/>
            </a:prstGeom>
            <a:solidFill>
              <a:srgbClr val="307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117D7D43-1046-4812-817A-5DD231CA1F9F}"/>
                </a:ext>
              </a:extLst>
            </p:cNvPr>
            <p:cNvSpPr/>
            <p:nvPr/>
          </p:nvSpPr>
          <p:spPr>
            <a:xfrm>
              <a:off x="4926705" y="3008173"/>
              <a:ext cx="4118442" cy="4118440"/>
            </a:xfrm>
            <a:prstGeom prst="ellipse">
              <a:avLst/>
            </a:prstGeom>
            <a:solidFill>
              <a:srgbClr val="2EB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>
              <a:extLst>
                <a:ext uri="{FF2B5EF4-FFF2-40B4-BE49-F238E27FC236}">
                  <a16:creationId xmlns:a16="http://schemas.microsoft.com/office/drawing/2014/main" id="{06DFF212-830B-4A56-A942-A7F21E13362D}"/>
                </a:ext>
              </a:extLst>
            </p:cNvPr>
            <p:cNvSpPr/>
            <p:nvPr/>
          </p:nvSpPr>
          <p:spPr>
            <a:xfrm>
              <a:off x="1164752" y="353767"/>
              <a:ext cx="925308" cy="925308"/>
            </a:xfrm>
            <a:prstGeom prst="ellipse">
              <a:avLst/>
            </a:prstGeom>
            <a:solidFill>
              <a:srgbClr val="9B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>
              <a:extLst>
                <a:ext uri="{FF2B5EF4-FFF2-40B4-BE49-F238E27FC236}">
                  <a16:creationId xmlns:a16="http://schemas.microsoft.com/office/drawing/2014/main" id="{FAD8277C-841D-45AD-8ACD-8C3D66F9D06F}"/>
                </a:ext>
              </a:extLst>
            </p:cNvPr>
            <p:cNvSpPr/>
            <p:nvPr/>
          </p:nvSpPr>
          <p:spPr>
            <a:xfrm>
              <a:off x="569602" y="4020458"/>
              <a:ext cx="2340514" cy="2340514"/>
            </a:xfrm>
            <a:prstGeom prst="ellipse">
              <a:avLst/>
            </a:prstGeom>
            <a:pattFill prst="wdUpDiag">
              <a:fgClr>
                <a:srgbClr val="9BD4C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图片 13">
            <a:extLst>
              <a:ext uri="{FF2B5EF4-FFF2-40B4-BE49-F238E27FC236}">
                <a16:creationId xmlns:a16="http://schemas.microsoft.com/office/drawing/2014/main" id="{F34ADD32-63B7-0BE5-8F20-3B8D755C0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943" y="1312367"/>
            <a:ext cx="7083092" cy="560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754867"/>
      </p:ext>
    </p:extLst>
  </p:cSld>
  <p:clrMapOvr>
    <a:masterClrMapping/>
  </p:clrMapOvr>
  <p:transition spd="slow" advTm="5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7" dur="17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8" dur="17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7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75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75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2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6" grpId="0" animBg="1"/>
          <p:bldP spid="117" grpId="0" animBg="1"/>
          <p:bldP spid="118" grpId="0"/>
          <p:bldP spid="119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1382</Words>
  <Application>Microsoft Office PowerPoint</Application>
  <PresentationFormat>宽屏</PresentationFormat>
  <Paragraphs>163</Paragraphs>
  <Slides>21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-apple-system</vt:lpstr>
      <vt:lpstr>等线</vt:lpstr>
      <vt:lpstr>等线 Light</vt:lpstr>
      <vt:lpstr>宋体</vt:lpstr>
      <vt:lpstr>微软雅黑</vt:lpstr>
      <vt:lpstr>张海山锐线体简</vt:lpstr>
      <vt:lpstr>Agency FB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张 清韵</cp:lastModifiedBy>
  <cp:revision>37</cp:revision>
  <dcterms:created xsi:type="dcterms:W3CDTF">2017-10-03T07:58:16Z</dcterms:created>
  <dcterms:modified xsi:type="dcterms:W3CDTF">2023-09-13T04:24:01Z</dcterms:modified>
</cp:coreProperties>
</file>